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333" r:id="rId17"/>
    <p:sldId id="276" r:id="rId18"/>
    <p:sldId id="303" r:id="rId19"/>
    <p:sldId id="293" r:id="rId20"/>
    <p:sldId id="334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0D33A1-7EF9-41AE-A038-9C699353AADC}" v="2544" dt="2024-10-15T13:00:39.376"/>
    <p1510:client id="{6971D81F-4951-43E7-A83F-B3370561B5A7}" v="35" dt="2024-10-15T10:10:08.623"/>
    <p1510:client id="{ECD7D984-6B19-4202-A953-11B8666E0DED}" v="151" dt="2024-10-15T09:58:05.379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By Amruha Ahmed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By Amruha Ahmed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By Amruha Ahmed</a:t>
            </a:r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By Amruha Ahmed</a:t>
            </a:r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By Amruha Ahmed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By Amruha Ahmed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By Amruha Ahmed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By Amruha Ahmed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By Amruha Ahmed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By Amruha Ahmed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By Amruha Ahmed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By Amruha Ahmed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ruhaAhmed/IBM-Applied-Data-Science-Capstone-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ruhaAhmed/IBM-Applied-Data-Science-Capstone-/blob/main/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ruhaAhmed/IBM-Applied-Data-Science-Capstone-/blob/main/eda%20with%20pandas%20and%20matplotli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ruhaAhmed/IBM-Applied-Data-Science-Capstone-/blob/main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ruhaAhmed/IBM-Applied-Data-Science-Capstone-/blob/main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ruhaAhmed/IBM-Applied-Data-Science-Capstone-/blob/main/interactive%20visualizations%20using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ruhaAhmed/IBM-Applied-Data-Science-Capstone-/blob/main/interactive%20dashboard%20using%20dash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ruhaAhmed/IBM-Applied-Data-Science-Capstone-/blob/main/predictive%20analysis(classification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Phttps: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_9_and_Falcon_Heavy_launch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mruhaAhmed/IBM-Applied-Data-Science-Capstone-/blob/main/data%20collection%20using%20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mruhaAhmed/IBM-Applied-Data-Science-Capstone-/blob/main/data%20collection%20using%20web%20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5236788"/>
            <a:ext cx="637679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ibm plex mono semibold"/>
                <a:ea typeface="SF Pro" pitchFamily="2" charset="0"/>
                <a:cs typeface="SF Pro" pitchFamily="2" charset="0"/>
              </a:rPr>
              <a:t>GitHub Link: </a:t>
            </a:r>
            <a:r>
              <a:rPr lang="en-US" dirty="0">
                <a:solidFill>
                  <a:schemeClr val="bg2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https://github.com/AmruhaAhmed/IBM-Applied-Data-Science-Capstone-</a:t>
            </a:r>
            <a:endParaRPr lang="en-US">
              <a:solidFill>
                <a:schemeClr val="bg2"/>
              </a:solidFill>
              <a:latin typeface="ibm plex mono semibold"/>
              <a:ea typeface="Calibri"/>
              <a:cs typeface="Calibri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E1DFD-F726-C7D4-DDCE-E5D6EFBC84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86216" y="6356350"/>
            <a:ext cx="9156526" cy="490385"/>
          </a:xfrm>
        </p:spPr>
        <p:txBody>
          <a:bodyPr/>
          <a:lstStyle/>
          <a:p>
            <a:r>
              <a:rPr lang="en-US"/>
              <a:t>By Amruha Ahmed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A06264-511C-02FF-7B87-D25DFB778E7E}"/>
              </a:ext>
            </a:extLst>
          </p:cNvPr>
          <p:cNvSpPr txBox="1"/>
          <p:nvPr/>
        </p:nvSpPr>
        <p:spPr>
          <a:xfrm>
            <a:off x="888545" y="4082430"/>
            <a:ext cx="353755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AMRUHA AHMED</a:t>
            </a:r>
          </a:p>
          <a:p>
            <a:r>
              <a:rPr lang="en-US" sz="2400" b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15th October, 2024.</a:t>
            </a:r>
          </a:p>
          <a:p>
            <a:endParaRPr lang="en-US" sz="24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33419"/>
            <a:ext cx="668965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>
                <a:latin typeface="Abadi"/>
              </a:rPr>
              <a:t>Data Wrangling of the dataset involved the following steps:</a:t>
            </a: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171450" indent="-171450">
              <a:lnSpc>
                <a:spcPct val="110000"/>
              </a:lnSpc>
              <a:buFont typeface="Arial,Sans-Serif" panose="020B0604020202020204" pitchFamily="34" charset="0"/>
            </a:pPr>
            <a:r>
              <a:rPr lang="en-US" sz="2000">
                <a:latin typeface="Abadi"/>
              </a:rPr>
              <a:t>Calculating the number of launches on each site</a:t>
            </a: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171450" indent="-171450">
              <a:lnSpc>
                <a:spcPct val="110000"/>
              </a:lnSpc>
              <a:buFont typeface="Arial,Sans-Serif" panose="020B0604020202020204" pitchFamily="34" charset="0"/>
            </a:pPr>
            <a:r>
              <a:rPr lang="en-US" sz="2000">
                <a:latin typeface="Abadi"/>
              </a:rPr>
              <a:t>Calculating the number and instance of each orbit</a:t>
            </a: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r>
              <a:rPr lang="en-US" sz="2000">
                <a:latin typeface="Abadi"/>
              </a:rPr>
              <a:t>Calculating the number and ocurrence of mission outcome of the orbits</a:t>
            </a: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r>
              <a:rPr lang="en-US" sz="2000">
                <a:latin typeface="Abadi"/>
              </a:rPr>
              <a:t>Create a landing outcome label from Outcome column</a:t>
            </a: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r>
              <a:rPr lang="en-US" sz="2000">
                <a:latin typeface="Abadi"/>
              </a:rPr>
              <a:t>Exporting the resultant dataframe into dataset_part_2.csv</a:t>
            </a:r>
            <a:endParaRPr lang="en-US" sz="2000" dirty="0">
              <a:latin typeface="Abadi"/>
            </a:endParaRPr>
          </a:p>
          <a:p>
            <a:endParaRPr lang="en-US" sz="2000" dirty="0">
              <a:latin typeface="Abadi"/>
            </a:endParaRPr>
          </a:p>
          <a:p>
            <a:pPr marL="0" indent="0">
              <a:buNone/>
            </a:pPr>
            <a:r>
              <a:rPr lang="en-US" sz="2000">
                <a:latin typeface="Abadi"/>
              </a:rPr>
              <a:t>GitHub Link: </a:t>
            </a:r>
            <a:r>
              <a:rPr lang="en-US" sz="2000" dirty="0">
                <a:ea typeface="+mn-lt"/>
                <a:cs typeface="+mn-lt"/>
                <a:hlinkClick r:id="rId3"/>
              </a:rPr>
              <a:t>https://github.com/AmruhaAhmed/IBM-Applied-Data-Science-Capstone-/blob/main/data%20wrangling.ipynb</a:t>
            </a:r>
            <a:endParaRPr lang="en-US" sz="2000" dirty="0">
              <a:latin typeface="Abadi"/>
            </a:endParaRPr>
          </a:p>
          <a:p>
            <a:endParaRPr lang="en-US" sz="2000" dirty="0"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087240-810E-E280-BCBA-7B216617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0B14B7-2381-863A-0A5A-8A131E09D0E2}"/>
              </a:ext>
            </a:extLst>
          </p:cNvPr>
          <p:cNvSpPr/>
          <p:nvPr/>
        </p:nvSpPr>
        <p:spPr>
          <a:xfrm>
            <a:off x="7482477" y="1308976"/>
            <a:ext cx="4520503" cy="8256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E5D70B-32E7-1020-E985-825D60A4B63D}"/>
              </a:ext>
            </a:extLst>
          </p:cNvPr>
          <p:cNvSpPr/>
          <p:nvPr/>
        </p:nvSpPr>
        <p:spPr>
          <a:xfrm>
            <a:off x="7460064" y="2788152"/>
            <a:ext cx="4520503" cy="8256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007EDA-D238-7EE8-542E-4E3C75ABC808}"/>
              </a:ext>
            </a:extLst>
          </p:cNvPr>
          <p:cNvSpPr txBox="1"/>
          <p:nvPr/>
        </p:nvSpPr>
        <p:spPr>
          <a:xfrm>
            <a:off x="7756506" y="1470096"/>
            <a:ext cx="39342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Calibri"/>
                <a:cs typeface="Calibri"/>
              </a:rPr>
              <a:t>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41038D-1462-C61F-A290-2E8A2138CA6E}"/>
              </a:ext>
            </a:extLst>
          </p:cNvPr>
          <p:cNvSpPr txBox="1"/>
          <p:nvPr/>
        </p:nvSpPr>
        <p:spPr>
          <a:xfrm>
            <a:off x="7756505" y="3061330"/>
            <a:ext cx="39342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Calibri"/>
                <a:cs typeface="Calibri"/>
              </a:rPr>
              <a:t>Descriptive Statistics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A1398A-1780-8CFF-D0B5-93C8251BD963}"/>
              </a:ext>
            </a:extLst>
          </p:cNvPr>
          <p:cNvSpPr/>
          <p:nvPr/>
        </p:nvSpPr>
        <p:spPr>
          <a:xfrm>
            <a:off x="7460063" y="4424210"/>
            <a:ext cx="4520503" cy="8256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7BD12-1BEC-981A-EC5E-FECD9B4CC219}"/>
              </a:ext>
            </a:extLst>
          </p:cNvPr>
          <p:cNvSpPr txBox="1"/>
          <p:nvPr/>
        </p:nvSpPr>
        <p:spPr>
          <a:xfrm>
            <a:off x="7756505" y="4697388"/>
            <a:ext cx="39342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Calibri"/>
                <a:cs typeface="Calibri"/>
              </a:rPr>
              <a:t>Determining TRaining Labels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63593B4-C659-4F04-DD15-AA28C512924F}"/>
              </a:ext>
            </a:extLst>
          </p:cNvPr>
          <p:cNvSpPr/>
          <p:nvPr/>
        </p:nvSpPr>
        <p:spPr>
          <a:xfrm>
            <a:off x="9201371" y="2136525"/>
            <a:ext cx="800924" cy="66088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750B028-2B9C-B27F-9431-15A2E164EC5F}"/>
              </a:ext>
            </a:extLst>
          </p:cNvPr>
          <p:cNvSpPr/>
          <p:nvPr/>
        </p:nvSpPr>
        <p:spPr>
          <a:xfrm>
            <a:off x="9190164" y="3604495"/>
            <a:ext cx="812130" cy="81777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7390"/>
            <a:ext cx="10686883" cy="515816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>
                <a:latin typeface="Abadi"/>
              </a:rPr>
              <a:t>Exploratory Data Analysis of the dataset using Pandas and Matplotlib libraries in Python involved the following tasks :</a:t>
            </a:r>
            <a:endParaRPr lang="en-US" sz="180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/>
              <a:buChar char="•"/>
            </a:pPr>
            <a:r>
              <a:rPr lang="en-US" sz="1800">
                <a:latin typeface="Abadi"/>
              </a:rPr>
              <a:t>Visualize the relationship between Flight Number and Launch Site</a:t>
            </a:r>
            <a:endParaRPr lang="en-US" sz="180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/>
              <a:buChar char="•"/>
            </a:pPr>
            <a:r>
              <a:rPr lang="en-US" sz="1800">
                <a:latin typeface="Abadi"/>
              </a:rPr>
              <a:t> Visualize the relationship between Payload Mass and Launch Site</a:t>
            </a:r>
            <a:endParaRPr lang="en-US" sz="180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/>
              <a:buChar char="•"/>
            </a:pPr>
            <a:r>
              <a:rPr lang="en-US" sz="1800">
                <a:latin typeface="Abadi"/>
              </a:rPr>
              <a:t>Visualize the relationship between success rate of each orbit type</a:t>
            </a:r>
            <a:endParaRPr lang="en-US" sz="180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/>
              <a:buChar char="•"/>
            </a:pPr>
            <a:r>
              <a:rPr lang="en-US" sz="1800">
                <a:latin typeface="Abadi"/>
              </a:rPr>
              <a:t>Visualize the relationship between FlightNumber and Orbit type</a:t>
            </a:r>
            <a:endParaRPr lang="en-US" sz="180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/>
              <a:buChar char="•"/>
            </a:pPr>
            <a:r>
              <a:rPr lang="en-US" sz="1800">
                <a:latin typeface="Abadi"/>
              </a:rPr>
              <a:t>Visualize the relationship between Payload Mass and Orbit type</a:t>
            </a:r>
            <a:endParaRPr lang="en-US" sz="180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/>
              <a:buChar char="•"/>
            </a:pPr>
            <a:r>
              <a:rPr lang="en-US" sz="1800">
                <a:latin typeface="Abadi"/>
              </a:rPr>
              <a:t>Visualize the launch success yearly trend</a:t>
            </a:r>
            <a:endParaRPr lang="en-US" sz="1800">
              <a:solidFill>
                <a:srgbClr val="000000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these graphs were made using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as it easily helps in finding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correlation among two variables. Hues can be added accordingly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Link: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https://github.com/AmruhaAhmed/IBM-Applied-Data-Science-Capstone-/blob/main/eda%20with%20pandas%20and%20matplotlib.ipynb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549B1B-3BBD-98C0-1186-52A239E5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9041"/>
            <a:ext cx="10695479" cy="483150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>
                <a:latin typeface="Abadi"/>
              </a:rPr>
              <a:t>Exploratory Data Analysis of the dataset using SQL involved the following tasks :</a:t>
            </a:r>
            <a:endParaRPr lang="en-US" sz="2000" dirty="0"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r>
              <a:rPr lang="en-US" sz="2000">
                <a:latin typeface="Abadi"/>
              </a:rPr>
              <a:t>Installing SQL alchemy</a:t>
            </a:r>
            <a:endParaRPr lang="en-US" sz="2000" dirty="0"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r>
              <a:rPr lang="en-US" sz="2000">
                <a:latin typeface="Abadi"/>
              </a:rPr>
              <a:t>Connecting to a database</a:t>
            </a:r>
            <a:endParaRPr lang="en-US" sz="2000" dirty="0"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r>
              <a:rPr lang="en-US" sz="2000">
                <a:latin typeface="Abadi"/>
              </a:rPr>
              <a:t>Displaying the names of the unique launch sites  in the space mission</a:t>
            </a:r>
            <a:endParaRPr lang="en-US" sz="2000" dirty="0"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r>
              <a:rPr lang="en-US" sz="2000">
                <a:latin typeface="Abadi"/>
              </a:rPr>
              <a:t>Displaying 5 records where launch sites begin with the string 'CCA' </a:t>
            </a:r>
            <a:endParaRPr lang="en-US" sz="2000" dirty="0"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r>
              <a:rPr lang="en-US" sz="2000">
                <a:latin typeface="Abadi"/>
              </a:rPr>
              <a:t>Displaying the total payload mass carried by boosters launched by NASA (CRS)</a:t>
            </a:r>
            <a:endParaRPr lang="en-US" sz="2000" dirty="0"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r>
              <a:rPr lang="en-US" sz="2000">
                <a:latin typeface="Abadi"/>
              </a:rPr>
              <a:t>Displaying average payload mass carried by booster version F9 v1.1</a:t>
            </a:r>
            <a:endParaRPr lang="en-US" sz="2000" dirty="0"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r>
              <a:rPr lang="en-US" sz="2000">
                <a:latin typeface="Abadi"/>
              </a:rPr>
              <a:t>Listing the date when the first succesful landing outcome in ground pad was acheived.</a:t>
            </a:r>
            <a:endParaRPr lang="en-US" sz="2000" dirty="0"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latin typeface="Abad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>
                <a:latin typeface="Abadi"/>
              </a:rPr>
              <a:t>GitHub Link: </a:t>
            </a:r>
            <a:r>
              <a:rPr lang="en-US" sz="2000" dirty="0">
                <a:ea typeface="+mn-lt"/>
                <a:cs typeface="+mn-lt"/>
                <a:hlinkClick r:id="rId3"/>
              </a:rPr>
              <a:t>https://github.com/AmruhaAhmed/IBM-Applied-Data-Science-Capstone-/blob/main/eda%20with%20sql.ipynb</a:t>
            </a:r>
            <a:endParaRPr lang="en-US" sz="2000" dirty="0">
              <a:latin typeface="Abadi"/>
            </a:endParaRPr>
          </a:p>
          <a:p>
            <a:endParaRPr lang="en-US" sz="2000" dirty="0">
              <a:latin typeface="Abadi"/>
            </a:endParaRPr>
          </a:p>
          <a:p>
            <a:endParaRPr lang="en-US" sz="2000" dirty="0"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 SQL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5BE134-444E-5836-87E9-D32D8FD3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33507"/>
            <a:ext cx="10716356" cy="447659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r>
              <a:rPr lang="en-US" sz="2000">
                <a:latin typeface="Abadi"/>
              </a:rPr>
              <a:t>Listing the names of the boosters which have success in drone ship and have payload mass greater than 4000 but less than 6000</a:t>
            </a:r>
            <a:endParaRPr lang="en-US" sz="2000" dirty="0"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r>
              <a:rPr lang="en-US" sz="2000">
                <a:latin typeface="Abadi"/>
              </a:rPr>
              <a:t>Listing the total number of successful and failure mission outcomes</a:t>
            </a:r>
            <a:endParaRPr lang="en-US" sz="2000" dirty="0"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r>
              <a:rPr lang="en-US" sz="2000">
                <a:latin typeface="Abadi"/>
              </a:rPr>
              <a:t>Listing the  names of the booster_versions which have carried the maximum payload mass.</a:t>
            </a:r>
            <a:endParaRPr lang="en-US" sz="2000" dirty="0"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r>
              <a:rPr lang="en-US" sz="2000">
                <a:latin typeface="Abadi"/>
              </a:rPr>
              <a:t>Listing the records which will display the month names, failure landing_outcomes in drone ship ,booster versions, launch_site for the months in year 2015.</a:t>
            </a:r>
            <a:endParaRPr lang="en-US" sz="2000" dirty="0"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r>
              <a:rPr lang="en-US" sz="2000">
                <a:latin typeface="Abadi"/>
              </a:rPr>
              <a:t>Ranking the count of landing outcomes (such as Failure (drone ship) or Success (ground pad)) between the date 2010-06-04 and 2017-03-20, in descending order.</a:t>
            </a:r>
            <a:endParaRPr lang="en-US" sz="2000" dirty="0">
              <a:latin typeface="Abad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>
                <a:latin typeface="Abadi"/>
              </a:rPr>
              <a:t>GitHub Link: </a:t>
            </a:r>
            <a:r>
              <a:rPr lang="en-US" sz="2000" dirty="0">
                <a:latin typeface="Calibri"/>
                <a:ea typeface="Calibri"/>
                <a:cs typeface="Calibri"/>
                <a:hlinkClick r:id="rId3"/>
              </a:rPr>
              <a:t>https://github.com/AmruhaAhmed/IBM-Applied-Data-Science-Capstone-/blob/main/eda%20with%20sql.ipynb</a:t>
            </a:r>
            <a:endParaRPr lang="en-US"/>
          </a:p>
          <a:p>
            <a:endParaRPr lang="en-US" sz="2000" dirty="0">
              <a:latin typeface="Abadi"/>
            </a:endParaRPr>
          </a:p>
          <a:p>
            <a:endParaRPr lang="en-US" sz="2000" dirty="0"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 SQL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5BE134-444E-5836-87E9-D32D8FD3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10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964" y="1381996"/>
            <a:ext cx="10515602" cy="5057307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Markers and Circles: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Marker and Circle are used to indicate the NASA Johnson Space Center at Houston, Texas.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They are also used to indicate the Launch Sites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If a launch was successful , then we use a green marker and if a launch was failed, we use a red marker 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Procedure:</a:t>
            </a:r>
          </a:p>
          <a:p>
            <a:pPr marL="285750" indent="-285750">
              <a:lnSpc>
                <a:spcPct val="110000"/>
              </a:lnSpc>
              <a:buFont typeface="Arial,Sans-Serif"/>
              <a:buChar char="•"/>
            </a:pPr>
            <a:r>
              <a:rPr lang="en-US" sz="2000">
                <a:latin typeface="Abadi"/>
              </a:rPr>
              <a:t>create a folium `Map` object,</a:t>
            </a:r>
            <a:endParaRPr lang="en-US" sz="200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/>
              <a:buChar char="•"/>
            </a:pPr>
            <a:r>
              <a:rPr lang="en-US" sz="2000">
                <a:latin typeface="Abadi"/>
              </a:rPr>
              <a:t>Create and add `folium.Circle` and `folium.Marker` for each launch site on the site map</a:t>
            </a:r>
            <a:endParaRPr lang="en-US" sz="200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/>
              <a:buChar char="•"/>
            </a:pPr>
            <a:r>
              <a:rPr lang="en-US" sz="2000">
                <a:latin typeface="Abadi"/>
              </a:rPr>
              <a:t>Create a new column in `spacex_df` dataframe called `marker_color` to store the marker colors based on the `class` value</a:t>
            </a:r>
            <a:endParaRPr lang="en-US" sz="200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/>
              <a:buChar char="•"/>
            </a:pPr>
            <a:r>
              <a:rPr lang="en-US" sz="2000">
                <a:latin typeface="Abadi"/>
              </a:rPr>
              <a:t>Mark the success/failed launches for each site on the map</a:t>
            </a:r>
            <a:endParaRPr lang="en-US" sz="200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/>
              <a:buChar char="•"/>
            </a:pPr>
            <a:r>
              <a:rPr lang="en-US" sz="2000">
                <a:latin typeface="Abadi"/>
              </a:rPr>
              <a:t>For each launch result in `spacex_df` data frame, add a `folium.Marker` to `marker_cluster`</a:t>
            </a:r>
            <a:endParaRPr lang="en-US" sz="200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/>
              <a:buChar char="•"/>
            </a:pPr>
            <a:r>
              <a:rPr lang="en-US" sz="2000">
                <a:latin typeface="Abadi"/>
              </a:rPr>
              <a:t>Calculate the distances between a launch site to its proximities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>
                <a:solidFill>
                  <a:srgbClr val="000000"/>
                </a:solidFill>
                <a:latin typeface="Abadi"/>
              </a:rPr>
              <a:t>GitHub Link: </a:t>
            </a:r>
            <a:r>
              <a:rPr lang="en-US" sz="2000" dirty="0">
                <a:solidFill>
                  <a:srgbClr val="000000"/>
                </a:solidFill>
                <a:latin typeface="Abadi"/>
                <a:ea typeface="+mn-lt"/>
                <a:cs typeface="+mn-lt"/>
                <a:hlinkClick r:id="rId3"/>
              </a:rPr>
              <a:t>https://github.com/AmruhaAhmed/IBM-Applied-Data-Science-Capstone-/blob/main/interactive%20visualizations%20using%20folium.ipynb</a:t>
            </a:r>
            <a:endParaRPr lang="en-US" sz="2000">
              <a:solidFill>
                <a:srgbClr val="000000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endParaRPr lang="en-US" sz="2000" dirty="0">
              <a:latin typeface="Abadi"/>
            </a:endParaRPr>
          </a:p>
          <a:p>
            <a:endParaRPr lang="en-US" sz="2000" dirty="0"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74FDCA-29C9-4F31-60EE-4ABD501AC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13566"/>
            <a:ext cx="10798942" cy="43177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Graphs Used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A pie chart to depict the Lauch sites and a scatter plot to show the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Correlation between Payload and Success that are made interactive using Payload slider and selection of Launch Sites.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Procedure:</a:t>
            </a:r>
          </a:p>
          <a:p>
            <a:pPr marL="285750" indent="-285750">
              <a:lnSpc>
                <a:spcPct val="110000"/>
              </a:lnSpc>
              <a:buFont typeface="Arial,Sans-Serif"/>
              <a:buChar char="•"/>
            </a:pPr>
            <a:r>
              <a:rPr lang="en-US" sz="1800">
                <a:latin typeface="Abadi"/>
                <a:ea typeface="Calibri"/>
                <a:cs typeface="Calibri"/>
              </a:rPr>
              <a:t>Reading the airline data into pandas dataframe</a:t>
            </a:r>
            <a:endParaRPr lang="en-US" sz="1800">
              <a:solidFill>
                <a:srgbClr val="000000"/>
              </a:solidFill>
              <a:latin typeface="Abadi"/>
              <a:ea typeface="Calibri"/>
              <a:cs typeface="Calibri"/>
            </a:endParaRPr>
          </a:p>
          <a:p>
            <a:pPr marL="285750" indent="-285750">
              <a:lnSpc>
                <a:spcPct val="110000"/>
              </a:lnSpc>
              <a:buFont typeface="Arial,Sans-Serif"/>
              <a:buChar char="•"/>
            </a:pPr>
            <a:r>
              <a:rPr lang="en-US" sz="1800">
                <a:latin typeface="Abadi"/>
                <a:ea typeface="Calibri"/>
                <a:cs typeface="Calibri"/>
              </a:rPr>
              <a:t>Creating a dash application</a:t>
            </a:r>
            <a:endParaRPr lang="en-US" sz="1800">
              <a:solidFill>
                <a:srgbClr val="000000"/>
              </a:solidFill>
              <a:latin typeface="Abadi"/>
              <a:ea typeface="Calibri"/>
              <a:cs typeface="Calibri"/>
            </a:endParaRPr>
          </a:p>
          <a:p>
            <a:pPr marL="285750" indent="-285750">
              <a:lnSpc>
                <a:spcPct val="110000"/>
              </a:lnSpc>
              <a:buFont typeface="Arial,Sans-Serif"/>
              <a:buChar char="•"/>
            </a:pPr>
            <a:r>
              <a:rPr lang="en-US" sz="1800">
                <a:latin typeface="Abadi"/>
                <a:ea typeface="Calibri"/>
                <a:cs typeface="Calibri"/>
              </a:rPr>
              <a:t>Creating an app layout</a:t>
            </a:r>
            <a:endParaRPr lang="en-US" sz="1800">
              <a:solidFill>
                <a:srgbClr val="000000"/>
              </a:solidFill>
              <a:latin typeface="Abadi"/>
              <a:ea typeface="Calibri"/>
              <a:cs typeface="Calibri"/>
            </a:endParaRPr>
          </a:p>
          <a:p>
            <a:pPr marL="285750" indent="-285750">
              <a:lnSpc>
                <a:spcPct val="110000"/>
              </a:lnSpc>
              <a:buFont typeface="Arial,Sans-Serif"/>
              <a:buChar char="•"/>
            </a:pPr>
            <a:r>
              <a:rPr lang="en-US" sz="1800">
                <a:latin typeface="Abadi"/>
                <a:ea typeface="Calibri"/>
                <a:cs typeface="Calibri"/>
              </a:rPr>
              <a:t>Adding a dropdown list to enable Launch Site selection</a:t>
            </a:r>
            <a:endParaRPr lang="en-US" sz="1800">
              <a:solidFill>
                <a:srgbClr val="000000"/>
              </a:solidFill>
              <a:latin typeface="Abadi"/>
              <a:ea typeface="Calibri"/>
              <a:cs typeface="Calibri"/>
            </a:endParaRPr>
          </a:p>
          <a:p>
            <a:pPr marL="285750" indent="-285750">
              <a:lnSpc>
                <a:spcPct val="110000"/>
              </a:lnSpc>
              <a:buFont typeface="Arial,Sans-Serif"/>
              <a:buChar char="•"/>
            </a:pPr>
            <a:r>
              <a:rPr lang="en-US" sz="1800">
                <a:latin typeface="Abadi"/>
                <a:ea typeface="Calibri"/>
                <a:cs typeface="Calibri"/>
              </a:rPr>
              <a:t>Adding a callback function for `site-dropdown` as input, `success-pie-chart` as output. And a function decorator to specify function input and output</a:t>
            </a:r>
            <a:endParaRPr lang="en-US" sz="1800">
              <a:solidFill>
                <a:srgbClr val="000000"/>
              </a:solidFill>
              <a:latin typeface="Abadi"/>
              <a:ea typeface="Calibri"/>
              <a:cs typeface="Calibr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800">
                <a:solidFill>
                  <a:srgbClr val="000000"/>
                </a:solidFill>
                <a:latin typeface="Abadi"/>
                <a:ea typeface="Calibri"/>
                <a:cs typeface="Calibri"/>
              </a:rPr>
              <a:t>GitHub Link: </a:t>
            </a:r>
            <a:r>
              <a:rPr lang="en-US" sz="1800" dirty="0">
                <a:solidFill>
                  <a:srgbClr val="000000"/>
                </a:solidFill>
                <a:latin typeface="Abadi"/>
                <a:ea typeface="+mn-lt"/>
                <a:cs typeface="+mn-lt"/>
                <a:hlinkClick r:id="rId3"/>
              </a:rPr>
              <a:t>https://github.com/AmruhaAhmed/IBM-Applied-Data-Science-Capstone-/blob/main/interactive%20dashboard%20using%20dash.py</a:t>
            </a:r>
            <a:endParaRPr lang="en-US" sz="1800">
              <a:solidFill>
                <a:srgbClr val="000000"/>
              </a:solidFill>
              <a:latin typeface="Abadi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rgbClr val="292929"/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endParaRPr lang="en-US" sz="1800" dirty="0">
              <a:latin typeface="Abadi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093C4E-CF68-1ADA-2DB6-287F3CF08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9242" y="1415152"/>
            <a:ext cx="7084883" cy="443162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4 different classification models were built :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Support vEctor Machine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K Neaest Neighbors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Logistic Regression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Model is evaluated using :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rgbClr val="000000"/>
                </a:solidFill>
                <a:latin typeface="Abadi"/>
                <a:ea typeface="Calibri" panose="020F0502020204030204"/>
                <a:cs typeface="Calibri" panose="020F0502020204030204"/>
              </a:rPr>
              <a:t>Accuracy</a:t>
            </a:r>
            <a:endParaRPr lang="en-US" sz="1800" dirty="0">
              <a:solidFill>
                <a:srgbClr val="292929"/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000000"/>
                </a:solidFill>
                <a:latin typeface="Abadi"/>
                <a:ea typeface="Calibri" panose="020F0502020204030204"/>
                <a:cs typeface="Calibri" panose="020F0502020204030204"/>
              </a:rPr>
              <a:t> </a:t>
            </a:r>
            <a:r>
              <a:rPr lang="en-US" sz="1800">
                <a:solidFill>
                  <a:srgbClr val="000000"/>
                </a:solidFill>
                <a:latin typeface="Abadi"/>
                <a:ea typeface="Calibri" panose="020F0502020204030204"/>
                <a:cs typeface="Calibri" panose="020F0502020204030204"/>
              </a:rPr>
              <a:t>Precision</a:t>
            </a:r>
            <a:endParaRPr lang="en-US" sz="1800" dirty="0">
              <a:solidFill>
                <a:srgbClr val="292929"/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rgbClr val="000000"/>
                </a:solidFill>
                <a:latin typeface="Abadi"/>
                <a:ea typeface="Calibri" panose="020F0502020204030204"/>
                <a:cs typeface="Calibri" panose="020F0502020204030204"/>
              </a:rPr>
              <a:t>recall </a:t>
            </a:r>
            <a:endParaRPr lang="en-US" sz="1800" dirty="0">
              <a:solidFill>
                <a:srgbClr val="292929"/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000000"/>
                </a:solidFill>
                <a:latin typeface="Abadi"/>
                <a:ea typeface="Calibri" panose="020F0502020204030204"/>
                <a:cs typeface="Calibri" panose="020F0502020204030204"/>
              </a:rPr>
              <a:t> </a:t>
            </a:r>
            <a:r>
              <a:rPr lang="en-US" sz="1800">
                <a:solidFill>
                  <a:srgbClr val="000000"/>
                </a:solidFill>
                <a:latin typeface="Abadi"/>
                <a:ea typeface="Calibri" panose="020F0502020204030204"/>
                <a:cs typeface="Calibri" panose="020F0502020204030204"/>
              </a:rPr>
              <a:t>f1 score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GitHub Link: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https://github.com/AmruhaAhmed/IBM-Applied-Data-Science-Capstone-/blob/main/predictive%20analysis(classification).ipynb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292929"/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endParaRPr lang="en-US" sz="1800" dirty="0">
              <a:latin typeface="Abadi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FA7F8-8D1B-0F9D-B48F-A19E891D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801" y="5991956"/>
            <a:ext cx="2743200" cy="401638"/>
          </a:xfrm>
        </p:spPr>
        <p:txBody>
          <a:bodyPr/>
          <a:lstStyle/>
          <a:p>
            <a:fld id="{A190C97C-0095-2443-AC12-FA4CBA4ACD4D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5815F1-4163-7ECE-9CD2-4F8EE7A81ACA}"/>
              </a:ext>
            </a:extLst>
          </p:cNvPr>
          <p:cNvSpPr/>
          <p:nvPr/>
        </p:nvSpPr>
        <p:spPr>
          <a:xfrm>
            <a:off x="7966520" y="310609"/>
            <a:ext cx="3514229" cy="8680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D0A38-F931-E618-414A-ED566486BF15}"/>
              </a:ext>
            </a:extLst>
          </p:cNvPr>
          <p:cNvSpPr txBox="1"/>
          <p:nvPr/>
        </p:nvSpPr>
        <p:spPr>
          <a:xfrm>
            <a:off x="8260540" y="450618"/>
            <a:ext cx="29681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Calibri"/>
                <a:cs typeface="Calibri"/>
              </a:rPr>
              <a:t>Standardizing independent variables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38300B-EF31-178A-61A6-17A1ABC9ED7B}"/>
              </a:ext>
            </a:extLst>
          </p:cNvPr>
          <p:cNvSpPr/>
          <p:nvPr/>
        </p:nvSpPr>
        <p:spPr>
          <a:xfrm>
            <a:off x="7988931" y="1621697"/>
            <a:ext cx="3514229" cy="8680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FBBB5-5DFF-C2FE-ECE1-628C00F8BF83}"/>
              </a:ext>
            </a:extLst>
          </p:cNvPr>
          <p:cNvSpPr txBox="1"/>
          <p:nvPr/>
        </p:nvSpPr>
        <p:spPr>
          <a:xfrm>
            <a:off x="8282951" y="1761706"/>
            <a:ext cx="29681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Calibri"/>
                <a:cs typeface="Calibri"/>
              </a:rPr>
              <a:t>Dividing dataset into trainign and testing (test size=20%)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5998B-2B9C-2B06-8A5A-999C1F48FC61}"/>
              </a:ext>
            </a:extLst>
          </p:cNvPr>
          <p:cNvSpPr/>
          <p:nvPr/>
        </p:nvSpPr>
        <p:spPr>
          <a:xfrm>
            <a:off x="7988930" y="3011226"/>
            <a:ext cx="3514229" cy="8680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FB5A7-CB6E-E41C-BD1B-0F54221E7B03}"/>
              </a:ext>
            </a:extLst>
          </p:cNvPr>
          <p:cNvSpPr txBox="1"/>
          <p:nvPr/>
        </p:nvSpPr>
        <p:spPr>
          <a:xfrm>
            <a:off x="8282951" y="3151235"/>
            <a:ext cx="29681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Calibri"/>
                <a:cs typeface="Calibri"/>
              </a:rPr>
              <a:t>Model Building</a:t>
            </a:r>
            <a:endParaRPr lang="en-US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28FB71-D703-0282-81A9-7FEE477E5C0B}"/>
              </a:ext>
            </a:extLst>
          </p:cNvPr>
          <p:cNvSpPr/>
          <p:nvPr/>
        </p:nvSpPr>
        <p:spPr>
          <a:xfrm>
            <a:off x="8033753" y="4378343"/>
            <a:ext cx="3514229" cy="8680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39CC07-5EE6-E3F7-580F-72B7685710CE}"/>
              </a:ext>
            </a:extLst>
          </p:cNvPr>
          <p:cNvSpPr txBox="1"/>
          <p:nvPr/>
        </p:nvSpPr>
        <p:spPr>
          <a:xfrm>
            <a:off x="8327774" y="4518352"/>
            <a:ext cx="29681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Calibri"/>
                <a:cs typeface="Calibri"/>
              </a:rPr>
              <a:t>Hyperparamter Tuning with Grid Search CV (cv=10)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AE8309-3A26-1CB5-0DB1-2EB5383889B8}"/>
              </a:ext>
            </a:extLst>
          </p:cNvPr>
          <p:cNvSpPr/>
          <p:nvPr/>
        </p:nvSpPr>
        <p:spPr>
          <a:xfrm>
            <a:off x="8089782" y="5700638"/>
            <a:ext cx="3514229" cy="8680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25F49-375E-64F0-C5E0-130ECF45E7D1}"/>
              </a:ext>
            </a:extLst>
          </p:cNvPr>
          <p:cNvSpPr txBox="1"/>
          <p:nvPr/>
        </p:nvSpPr>
        <p:spPr>
          <a:xfrm>
            <a:off x="8383803" y="5840647"/>
            <a:ext cx="29681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Calibri"/>
                <a:cs typeface="Calibri"/>
              </a:rPr>
              <a:t>Model Evaluation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0CAE990-D7EB-B58E-DC98-3F8E6155A9FB}"/>
              </a:ext>
            </a:extLst>
          </p:cNvPr>
          <p:cNvSpPr/>
          <p:nvPr/>
        </p:nvSpPr>
        <p:spPr>
          <a:xfrm>
            <a:off x="9450617" y="1178666"/>
            <a:ext cx="476031" cy="46203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6615C2D8-0F9D-C06F-5932-3C7D28476172}"/>
              </a:ext>
            </a:extLst>
          </p:cNvPr>
          <p:cNvSpPr/>
          <p:nvPr/>
        </p:nvSpPr>
        <p:spPr>
          <a:xfrm>
            <a:off x="9450617" y="2489754"/>
            <a:ext cx="476031" cy="46203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5DB5312-EA26-A711-F14A-262BA514E371}"/>
              </a:ext>
            </a:extLst>
          </p:cNvPr>
          <p:cNvSpPr/>
          <p:nvPr/>
        </p:nvSpPr>
        <p:spPr>
          <a:xfrm>
            <a:off x="9517852" y="3879283"/>
            <a:ext cx="498443" cy="50685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D694C9FD-79ED-EFEB-1770-0491D1AC6586}"/>
              </a:ext>
            </a:extLst>
          </p:cNvPr>
          <p:cNvSpPr/>
          <p:nvPr/>
        </p:nvSpPr>
        <p:spPr>
          <a:xfrm>
            <a:off x="9517851" y="5246400"/>
            <a:ext cx="476031" cy="46203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E7BE5433-EF6A-AC9F-F9AE-90E9D42910C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38878212"/>
              </p:ext>
            </p:extLst>
          </p:nvPr>
        </p:nvGraphicFramePr>
        <p:xfrm>
          <a:off x="280147" y="1624852"/>
          <a:ext cx="11795808" cy="402009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950840">
                  <a:extLst>
                    <a:ext uri="{9D8B030D-6E8A-4147-A177-3AD203B41FA5}">
                      <a16:colId xmlns:a16="http://schemas.microsoft.com/office/drawing/2014/main" val="3900928406"/>
                    </a:ext>
                  </a:extLst>
                </a:gridCol>
                <a:gridCol w="2373437">
                  <a:extLst>
                    <a:ext uri="{9D8B030D-6E8A-4147-A177-3AD203B41FA5}">
                      <a16:colId xmlns:a16="http://schemas.microsoft.com/office/drawing/2014/main" val="395596214"/>
                    </a:ext>
                  </a:extLst>
                </a:gridCol>
                <a:gridCol w="2131909">
                  <a:extLst>
                    <a:ext uri="{9D8B030D-6E8A-4147-A177-3AD203B41FA5}">
                      <a16:colId xmlns:a16="http://schemas.microsoft.com/office/drawing/2014/main" val="1538563110"/>
                    </a:ext>
                  </a:extLst>
                </a:gridCol>
                <a:gridCol w="1669811">
                  <a:extLst>
                    <a:ext uri="{9D8B030D-6E8A-4147-A177-3AD203B41FA5}">
                      <a16:colId xmlns:a16="http://schemas.microsoft.com/office/drawing/2014/main" val="1368500493"/>
                    </a:ext>
                  </a:extLst>
                </a:gridCol>
                <a:gridCol w="1669811">
                  <a:extLst>
                    <a:ext uri="{9D8B030D-6E8A-4147-A177-3AD203B41FA5}">
                      <a16:colId xmlns:a16="http://schemas.microsoft.com/office/drawing/2014/main" val="4103982855"/>
                    </a:ext>
                  </a:extLst>
                </a:gridCol>
              </a:tblGrid>
              <a:tr h="532276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00"/>
                        </a:lnSpc>
                      </a:pPr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Avenir Next LT Pro" panose="020B0504020202020204" pitchFamily="34" charset="0"/>
                        </a:rPr>
                        <a:t>Model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BE9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00"/>
                        </a:lnSpc>
                      </a:pPr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Avenir Next LT Pro" panose="020B0504020202020204" pitchFamily="34" charset="0"/>
                        </a:rPr>
                        <a:t>accuracy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BE9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00"/>
                        </a:lnSpc>
                      </a:pPr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Avenir Next LT Pro" panose="020B0504020202020204" pitchFamily="34" charset="0"/>
                        </a:rPr>
                        <a:t>precision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BE9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00"/>
                        </a:lnSpc>
                      </a:pPr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Avenir Next LT Pro" panose="020B0504020202020204" pitchFamily="34" charset="0"/>
                        </a:rPr>
                        <a:t>recall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BE9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00"/>
                        </a:lnSpc>
                      </a:pPr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Avenir Next LT Pro" panose="020B0504020202020204" pitchFamily="34" charset="0"/>
                        </a:rPr>
                        <a:t>F1 score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BE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984287"/>
                  </a:ext>
                </a:extLst>
              </a:tr>
              <a:tr h="75639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Logistic Regression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0.8333333333333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0.8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0.88888888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2655237"/>
                  </a:ext>
                </a:extLst>
              </a:tr>
              <a:tr h="980513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Support Vector Machine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0.83333333333333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0.8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0.88888888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468350"/>
                  </a:ext>
                </a:extLst>
              </a:tr>
              <a:tr h="994524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Decision Tree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0.72222222222222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0.81818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0.75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0.7826086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541796"/>
                  </a:ext>
                </a:extLst>
              </a:tr>
              <a:tr h="75639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K Nearest Neighbors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0.833333333333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0.8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0.88888888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7411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408C06F-6033-E8BF-DC65-06175F78C6E1}"/>
              </a:ext>
            </a:extLst>
          </p:cNvPr>
          <p:cNvSpPr txBox="1"/>
          <p:nvPr/>
        </p:nvSpPr>
        <p:spPr>
          <a:xfrm>
            <a:off x="823361" y="336022"/>
            <a:ext cx="1023736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accent1"/>
                </a:solidFill>
                <a:ea typeface="Calibri"/>
                <a:cs typeface="Calibri"/>
              </a:rPr>
              <a:t>Model Evaluation</a:t>
            </a:r>
            <a:endParaRPr lang="en-US" sz="36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458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Results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367B1F-7F5A-F4CF-0F9E-144D7EB4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66E84-D82E-6EBC-DD2F-5FE86886E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8C3C1-2748-E6E8-8D03-D0D16051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710018"/>
            <a:ext cx="9848943" cy="137991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latin typeface="Abadi"/>
              </a:rPr>
              <a:t>Results of Task 1: Visualize the relationship between Flight Number and Launch Site</a:t>
            </a:r>
            <a:endParaRPr lang="en-CA" sz="2000">
              <a:solidFill>
                <a:srgbClr val="000000"/>
              </a:solidFill>
              <a:latin typeface="Abadi"/>
            </a:endParaRPr>
          </a:p>
          <a:p>
            <a:pPr>
              <a:lnSpc>
                <a:spcPct val="110000"/>
              </a:lnSpc>
            </a:pPr>
            <a:r>
              <a:rPr lang="en-US" sz="2000">
                <a:latin typeface="Abadi"/>
              </a:rPr>
              <a:t>Insights Gathered : Flight Numbers are higher in CCAFS SLC 40 , with most of them being successful</a:t>
            </a:r>
            <a:endParaRPr lang="en-US" sz="2000">
              <a:solidFill>
                <a:srgbClr val="000000"/>
              </a:solidFill>
              <a:latin typeface="Abadi"/>
            </a:endParaRPr>
          </a:p>
          <a:p>
            <a:pPr>
              <a:lnSpc>
                <a:spcPct val="110000"/>
              </a:lnSpc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8411E1-F19F-B41B-01D9-4BD2CE963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0B5BF-5C57-59E6-27DB-5A59F021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8" y="3566272"/>
            <a:ext cx="112490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latin typeface="Abadi"/>
              </a:rPr>
              <a:t>Results of Task 2: Visualize the relationship between Payload Mass and Launch Site</a:t>
            </a:r>
            <a:endParaRPr lang="en-CA" sz="2000">
              <a:solidFill>
                <a:srgbClr val="000000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>
                <a:latin typeface="Abadi"/>
              </a:rPr>
              <a:t>Insights Gathered : CCFAS SLC 40 AND KSC LC 39 A have the highest Payload Masses recorded</a:t>
            </a:r>
            <a:endParaRPr lang="en-US" sz="2000">
              <a:solidFill>
                <a:srgbClr val="000000"/>
              </a:solidFill>
              <a:latin typeface="Abadi"/>
            </a:endParaRPr>
          </a:p>
          <a:p>
            <a:pPr>
              <a:lnSpc>
                <a:spcPct val="110000"/>
              </a:lnSpc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490402-8D5C-02BD-0AE9-7BCA7005A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1ACEC-FB18-A0F6-A187-DE616D7C6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141" y="1717862"/>
            <a:ext cx="6683188" cy="430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latin typeface="Abadi"/>
              </a:rPr>
              <a:t>Results of Task 3: Visualize the relationship between success rate of each orbit type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latin typeface="Abadi"/>
              </a:rPr>
              <a:t>Insights Gathered : ES –L1 , SSO,HEO and GEO have the highest success rate whereas SO has the lowest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B45175-AF52-A764-0311-27E01FC5B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E99C6-99CE-0387-6084-36BBA2AAE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69" y="1319493"/>
            <a:ext cx="6525745" cy="491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>
                <a:latin typeface="Abadi"/>
              </a:rPr>
              <a:t>Results of Task 4 : Visualize the relationship between FlightNumber and Orbit type</a:t>
            </a: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>
              <a:lnSpc>
                <a:spcPct val="110000"/>
              </a:lnSpc>
            </a:pPr>
            <a:r>
              <a:rPr lang="en-US" sz="2000">
                <a:latin typeface="Abadi"/>
              </a:rPr>
              <a:t>Insights Gathered : In LEO orbit, higher number of flights has higher success rate. IN SSO, each flight has high success rate but there is no clear pattern fr the rest of the orbits</a:t>
            </a: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>
              <a:lnSpc>
                <a:spcPct val="110000"/>
              </a:lnSpc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CA5A9-C62C-AE7B-2825-553193F2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C14D4-326F-7C1C-D48B-0027EE30C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478" y="1229286"/>
            <a:ext cx="6460191" cy="520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latin typeface="Abadi"/>
              </a:rPr>
              <a:t>Results of Task 5: Visualize the relationship between Payload Mass and Orbit type</a:t>
            </a:r>
          </a:p>
          <a:p>
            <a:pPr>
              <a:lnSpc>
                <a:spcPct val="110000"/>
              </a:lnSpc>
            </a:pPr>
            <a:r>
              <a:rPr lang="en-US" sz="2000">
                <a:latin typeface="Abadi"/>
              </a:rPr>
              <a:t>Insights Gathered : for orbit types LEO,  SSO, higher payload mass guarentees success rate</a:t>
            </a: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rgbClr val="000000"/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8A2D1B-ECCB-2354-E78C-B6680808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6E492-4A1E-5220-F924-65716814E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071" y="1493185"/>
            <a:ext cx="6725209" cy="493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>
                <a:solidFill>
                  <a:srgbClr val="201449"/>
                </a:solidFill>
                <a:latin typeface="Abadi"/>
              </a:rPr>
              <a:t>Results of Task 6: Visualize the launch success yearly trend</a:t>
            </a:r>
            <a:endParaRPr lang="en-US" sz="2000" dirty="0">
              <a:solidFill>
                <a:srgbClr val="201449"/>
              </a:solidFill>
              <a:latin typeface="Abadi"/>
            </a:endParaRPr>
          </a:p>
          <a:p>
            <a:pPr>
              <a:lnSpc>
                <a:spcPct val="110000"/>
              </a:lnSpc>
            </a:pPr>
            <a:r>
              <a:rPr lang="en-US" sz="2000">
                <a:latin typeface="Abadi"/>
              </a:rPr>
              <a:t>Insights Gathered : there is a steady increase in success rate form 2010 to 2020 , with a slight dip in 2018</a:t>
            </a: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>
              <a:lnSpc>
                <a:spcPct val="110000"/>
              </a:lnSpc>
            </a:pPr>
            <a:endParaRPr lang="en-US" sz="2000" dirty="0">
              <a:solidFill>
                <a:srgbClr val="201449"/>
              </a:solidFill>
              <a:latin typeface="Abadi"/>
            </a:endParaRPr>
          </a:p>
          <a:p>
            <a:pPr>
              <a:lnSpc>
                <a:spcPct val="110000"/>
              </a:lnSpc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>
              <a:lnSpc>
                <a:spcPct val="110000"/>
              </a:lnSpc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2000" dirty="0">
              <a:solidFill>
                <a:srgbClr val="000000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AEE79C-BA39-7A4B-2B0E-4F439323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EA71F-C494-AD1D-DDC8-4088A10FE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949" y="1257019"/>
            <a:ext cx="7188573" cy="544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latin typeface="Avenir Next LT Pro"/>
              </a:rPr>
              <a:t>Results of Task 1:Display the names of the unique launch sites in the space mission</a:t>
            </a:r>
            <a:endParaRPr lang="en-US" sz="22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rgbClr val="000000"/>
                </a:solidFill>
                <a:latin typeface="Avenir Next LT Pro"/>
              </a:rPr>
              <a:t>Query                                                                                                                    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latin typeface="Avenir Next LT Pr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023398-A9C8-5D1D-5148-0378C59C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2ABF2-C948-5122-7A12-C94360339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294" y="2735356"/>
            <a:ext cx="2286000" cy="369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489009-4C54-9A55-F623-F708806F8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09" y="2737877"/>
            <a:ext cx="6863042" cy="218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latin typeface="Avenir Next LT Pro"/>
              </a:rPr>
              <a:t>Results of Task 2:Display 5 records where launch sites begin with the string 'CCA'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rgbClr val="000000"/>
                </a:solidFill>
                <a:latin typeface="Avenir Next LT Pro"/>
              </a:rPr>
              <a:t>Query                                                                                                                                    Result</a:t>
            </a:r>
            <a:endParaRPr lang="en-US" sz="1800" dirty="0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B3B58-0D5E-CB83-21B8-B53F4F28F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6080B-9D82-DADE-D296-CF6001F15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35" y="2998414"/>
            <a:ext cx="8039660" cy="2261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C615E2-C252-EDF7-A040-7276CD1AB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994" y="2735356"/>
            <a:ext cx="17526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latin typeface="Avenir Next LT Pro"/>
              </a:rPr>
              <a:t>Results of Task 3:</a:t>
            </a:r>
            <a:r>
              <a:rPr lang="en-US" sz="1800">
                <a:solidFill>
                  <a:srgbClr val="201449"/>
                </a:solidFill>
                <a:latin typeface="system-ui"/>
              </a:rPr>
              <a:t>Display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rgbClr val="201449"/>
                </a:solidFill>
                <a:latin typeface="system-ui"/>
              </a:rPr>
              <a:t>Query                             Result</a:t>
            </a:r>
            <a:endParaRPr lang="en-US" sz="1800" dirty="0">
              <a:solidFill>
                <a:srgbClr val="201449"/>
              </a:solidFill>
              <a:latin typeface="system-u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4B4990-BA1D-8316-E807-EA12F77C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A5B22-631E-0B97-DC64-071C8189C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729" y="3082459"/>
            <a:ext cx="4162425" cy="1343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6DB42-FBFB-DDD4-C14C-5DBD49087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76" y="3429000"/>
            <a:ext cx="72104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latin typeface="Avenir Next LT Pro"/>
              </a:rPr>
              <a:t>Results of Task 4:Display average payload mass carried by booster version F9 v1.1</a:t>
            </a:r>
            <a:endParaRPr lang="en-US" sz="1800">
              <a:solidFill>
                <a:srgbClr val="000000"/>
              </a:solidFill>
              <a:latin typeface="Avenir Next LT Pr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latin typeface="Avenir Next LT Pr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rgbClr val="000000"/>
                </a:solidFill>
                <a:latin typeface="Avenir Next LT Pro"/>
              </a:rPr>
              <a:t>Query                                                                                                                 Result                                           </a:t>
            </a:r>
            <a:endParaRPr lang="en-US" sz="1800" dirty="0">
              <a:solidFill>
                <a:srgbClr val="000000"/>
              </a:solidFill>
              <a:latin typeface="Avenir Next LT Pr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1A9AE-FC9F-588D-079E-B1F6E6FF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B3978-BC40-E600-606B-B8BDC030F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456" y="3429841"/>
            <a:ext cx="4000500" cy="1343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44E01-DBE9-FB01-80DB-A7F42D66B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68" y="3430681"/>
            <a:ext cx="72771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2F333D-613D-C8E7-11D5-B2CB19B3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1" y="10"/>
            <a:ext cx="54212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5590076" y="365125"/>
            <a:ext cx="5763723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>
                <a:solidFill>
                  <a:srgbClr val="1C7DDB"/>
                </a:solidFill>
                <a:latin typeface="Abadi"/>
                <a:ea typeface="+mj-ea"/>
                <a:cs typeface="+mj-cs"/>
              </a:rPr>
              <a:t>Executive Summary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600515" y="1870530"/>
            <a:ext cx="6202133" cy="43064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1800" b="1">
                <a:solidFill>
                  <a:schemeClr val="tx1"/>
                </a:solidFill>
                <a:latin typeface="Abadi"/>
              </a:rPr>
              <a:t>Summary of methodologies</a:t>
            </a:r>
            <a:endParaRPr lang="en-US" sz="18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Abadi"/>
              </a:rPr>
              <a:t>The following methods were applied to gain a comprehensive picture of the data available: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Abadi"/>
              </a:rPr>
              <a:t>Data Collection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Abadi"/>
              </a:rPr>
              <a:t>Data Wrangling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Abadi"/>
              </a:rPr>
              <a:t>EDA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Abadi"/>
              </a:rPr>
              <a:t>Interactive Analytical Dashboard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Abadi"/>
              </a:rPr>
              <a:t>Predictive Analysis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b="1">
                <a:solidFill>
                  <a:schemeClr val="tx1"/>
                </a:solidFill>
                <a:latin typeface="Abadi"/>
              </a:rPr>
              <a:t>Summary of all results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Abadi"/>
              </a:rPr>
              <a:t>EDA and visualizations using dashboards helped in understanding how each parameter is affected by other and gain valuable insights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Abadi"/>
              </a:rPr>
              <a:t>Accuracy of predicting whether the first stage of Falcon 9 rocket will land or not is 83.33%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FF9978-72D7-E846-19A2-70A24A10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>
                <a:latin typeface="Avenir Next LT Pro"/>
                <a:ea typeface="Calibri" panose="020F0502020204030204"/>
                <a:cs typeface="Calibri" panose="020F0502020204030204"/>
              </a:rPr>
              <a:t>Results of Task 5:List the date when the first succesful landing outcome in ground pad was acheived.</a:t>
            </a:r>
            <a:endParaRPr lang="en-US" sz="1800">
              <a:solidFill>
                <a:srgbClr val="000000"/>
              </a:solidFill>
              <a:latin typeface="Avenir Next LT Pro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10000"/>
              </a:lnSpc>
            </a:pPr>
            <a:endParaRPr lang="en-US" sz="1800" dirty="0">
              <a:solidFill>
                <a:srgbClr val="000000"/>
              </a:solidFill>
              <a:latin typeface="Avenir Next LT Pro"/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1800" dirty="0">
              <a:solidFill>
                <a:srgbClr val="000000"/>
              </a:solidFill>
              <a:latin typeface="Avenir Next LT Pro"/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1800" dirty="0">
              <a:solidFill>
                <a:srgbClr val="000000"/>
              </a:solidFill>
              <a:latin typeface="Avenir Next LT Pro"/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1800" dirty="0">
              <a:solidFill>
                <a:srgbClr val="000000"/>
              </a:solidFill>
              <a:latin typeface="Avenir Next LT Pro"/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1800" dirty="0">
              <a:solidFill>
                <a:srgbClr val="000000"/>
              </a:solidFill>
              <a:latin typeface="Avenir Next LT Pro"/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1800" dirty="0">
              <a:solidFill>
                <a:srgbClr val="000000"/>
              </a:solidFill>
              <a:latin typeface="Avenir Next LT Pro"/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1800" dirty="0">
              <a:solidFill>
                <a:srgbClr val="000000"/>
              </a:solidFill>
              <a:latin typeface="Avenir Next LT Pro"/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10000"/>
              </a:lnSpc>
              <a:buFont typeface="Arial,Sans-Serif" panose="020B0604020202020204" pitchFamily="34" charset="0"/>
            </a:pPr>
            <a:endParaRPr lang="en-US" sz="1800" dirty="0">
              <a:solidFill>
                <a:srgbClr val="000000"/>
              </a:solidFill>
              <a:latin typeface="Avenir Next LT Pro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313843-1C0B-2BA5-BE14-D682E3216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87DE8-54F8-B338-3D6D-2614C5D27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054" y="3128682"/>
            <a:ext cx="3028950" cy="205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BECC9-EAFD-6436-F34D-68B6C0858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56" y="3130643"/>
            <a:ext cx="74295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039973" cy="44035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latin typeface="Abadi"/>
              </a:rPr>
              <a:t>Results of Task 6:List the names of the boosters which have success in drone ship and have payload mass greater than 4000 but less than 6000</a:t>
            </a:r>
          </a:p>
          <a:p>
            <a:pPr>
              <a:buNone/>
            </a:pPr>
            <a:r>
              <a:rPr lang="en-US" sz="2000">
                <a:solidFill>
                  <a:srgbClr val="000000"/>
                </a:solidFill>
                <a:latin typeface="Abadi"/>
              </a:rPr>
              <a:t>sql select distinct Booster_Version </a:t>
            </a:r>
            <a:r>
              <a:rPr lang="en-US" sz="2000" b="1">
                <a:solidFill>
                  <a:srgbClr val="000000"/>
                </a:solidFill>
                <a:latin typeface="Abadi"/>
              </a:rPr>
              <a:t>from</a:t>
            </a:r>
            <a:r>
              <a:rPr lang="en-US" sz="2000">
                <a:solidFill>
                  <a:srgbClr val="000000"/>
                </a:solidFill>
                <a:latin typeface="Abadi"/>
              </a:rPr>
              <a:t> SPACEXTBL where PAYLOAD_MASS__KG_ between 4000 </a:t>
            </a:r>
            <a:r>
              <a:rPr lang="en-US" sz="2000" b="1">
                <a:solidFill>
                  <a:srgbClr val="000000"/>
                </a:solidFill>
                <a:latin typeface="Abadi"/>
              </a:rPr>
              <a:t>and</a:t>
            </a:r>
            <a:r>
              <a:rPr lang="en-US" sz="2000">
                <a:solidFill>
                  <a:srgbClr val="000000"/>
                </a:solidFill>
                <a:latin typeface="Abadi"/>
              </a:rPr>
              <a:t> 6000 </a:t>
            </a:r>
            <a:r>
              <a:rPr lang="en-US" sz="2000" b="1">
                <a:solidFill>
                  <a:srgbClr val="000000"/>
                </a:solidFill>
                <a:latin typeface="Abadi"/>
              </a:rPr>
              <a:t>and</a:t>
            </a:r>
            <a:r>
              <a:rPr lang="en-US" sz="2000">
                <a:solidFill>
                  <a:srgbClr val="000000"/>
                </a:solidFill>
                <a:latin typeface="Abadi"/>
              </a:rPr>
              <a:t>  Landing_Outcome </a:t>
            </a:r>
            <a:r>
              <a:rPr lang="en-US" sz="2000" b="1">
                <a:solidFill>
                  <a:srgbClr val="000000"/>
                </a:solidFill>
                <a:latin typeface="Abadi"/>
              </a:rPr>
              <a:t>=</a:t>
            </a:r>
            <a:r>
              <a:rPr lang="en-US" sz="2000">
                <a:solidFill>
                  <a:srgbClr val="000000"/>
                </a:solidFill>
                <a:latin typeface="Abadi"/>
              </a:rPr>
              <a:t> 'Success (drone ship)'</a:t>
            </a:r>
            <a:r>
              <a:rPr lang="en-US" sz="2000" dirty="0">
                <a:solidFill>
                  <a:srgbClr val="000000"/>
                </a:solidFill>
                <a:latin typeface="Abadi"/>
              </a:rPr>
              <a:t>
</a:t>
            </a:r>
            <a:endParaRPr lang="en-US" sz="2000">
              <a:latin typeface="Abadi"/>
            </a:endParaRPr>
          </a:p>
          <a:p>
            <a:pPr>
              <a:buNone/>
            </a:pPr>
            <a:br>
              <a:rPr lang="en-US" dirty="0"/>
            </a:br>
            <a:endParaRPr lang="en-US" sz="2000"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rgbClr val="000000"/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A6FA1A-4771-CD24-BC0F-B91C575A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A7F32-94B1-12DE-4392-40497E146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879" y="1454650"/>
            <a:ext cx="3319527" cy="477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latin typeface="Avenir Next LT Pro"/>
              </a:rPr>
              <a:t>Results of Task 7: List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C0B6DA-50C7-B4FF-C9BD-13F7540A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A6B91-F04D-F50C-2A3D-DBBE56BB3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93" y="2811637"/>
            <a:ext cx="6915150" cy="1819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E18EA8-0849-9BDB-15B0-3EF13DE79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328" y="2639404"/>
            <a:ext cx="44577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8300031" cy="439616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latin typeface="Avenir Next LT Pro"/>
              </a:rPr>
              <a:t>Results of Task 8: List the names of the booster_versions which have carried the maximum payload mass. Use a subquery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FADF75-CCF2-C79B-FDD8-8A443D53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CD926-41B4-1DE8-451B-4D6CF47B9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34" y="3788707"/>
            <a:ext cx="8432427" cy="1577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628057-F641-8A23-08AD-5ADD46724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154" y="154362"/>
            <a:ext cx="1799664" cy="656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6882" cy="20205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latin typeface="Abadi"/>
              </a:rPr>
              <a:t>Results of Task 9: List the records which will display the month names, failure landing_outcomes in drone ship ,booster versions, launch_site for the months in year 2015</a:t>
            </a:r>
            <a:r>
              <a:rPr lang="en-US" sz="2000">
                <a:solidFill>
                  <a:srgbClr val="201449"/>
                </a:solidFill>
                <a:latin typeface="Abadi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>
                <a:solidFill>
                  <a:srgbClr val="212121"/>
                </a:solidFill>
                <a:latin typeface="Abadi"/>
              </a:rPr>
              <a:t>sql select substr</a:t>
            </a:r>
            <a:r>
              <a:rPr lang="en-US" sz="2000">
                <a:solidFill>
                  <a:srgbClr val="201449"/>
                </a:solidFill>
                <a:latin typeface="Abadi"/>
              </a:rPr>
              <a:t>(</a:t>
            </a:r>
            <a:r>
              <a:rPr lang="en-US" sz="2000">
                <a:solidFill>
                  <a:srgbClr val="212121"/>
                </a:solidFill>
                <a:latin typeface="Abadi"/>
              </a:rPr>
              <a:t>Date</a:t>
            </a:r>
            <a:r>
              <a:rPr lang="en-US" sz="2000">
                <a:solidFill>
                  <a:srgbClr val="201449"/>
                </a:solidFill>
                <a:latin typeface="Abadi"/>
              </a:rPr>
              <a:t>,6,2),</a:t>
            </a:r>
            <a:r>
              <a:rPr lang="en-US" sz="2000">
                <a:solidFill>
                  <a:srgbClr val="212121"/>
                </a:solidFill>
                <a:latin typeface="Abadi"/>
              </a:rPr>
              <a:t> Landing_Outcome</a:t>
            </a:r>
            <a:r>
              <a:rPr lang="en-US" sz="2000">
                <a:solidFill>
                  <a:srgbClr val="201449"/>
                </a:solidFill>
                <a:latin typeface="Abadi"/>
              </a:rPr>
              <a:t>,</a:t>
            </a:r>
            <a:r>
              <a:rPr lang="en-US" sz="2000">
                <a:solidFill>
                  <a:srgbClr val="212121"/>
                </a:solidFill>
                <a:latin typeface="Abadi"/>
              </a:rPr>
              <a:t> Booster_Version</a:t>
            </a:r>
            <a:r>
              <a:rPr lang="en-US" sz="2000">
                <a:solidFill>
                  <a:srgbClr val="201449"/>
                </a:solidFill>
                <a:latin typeface="Abadi"/>
              </a:rPr>
              <a:t>,</a:t>
            </a:r>
            <a:r>
              <a:rPr lang="en-US" sz="2000">
                <a:solidFill>
                  <a:srgbClr val="212121"/>
                </a:solidFill>
                <a:latin typeface="Abadi"/>
              </a:rPr>
              <a:t> Launch_Site </a:t>
            </a:r>
            <a:r>
              <a:rPr lang="en-US" sz="2000" b="1">
                <a:solidFill>
                  <a:srgbClr val="201449"/>
                </a:solidFill>
                <a:latin typeface="Abadi"/>
              </a:rPr>
              <a:t>from</a:t>
            </a:r>
            <a:r>
              <a:rPr lang="en-US" sz="2000" dirty="0">
                <a:solidFill>
                  <a:srgbClr val="212121"/>
                </a:solidFill>
                <a:latin typeface="Abadi"/>
              </a:rPr>
              <a:t> </a:t>
            </a:r>
            <a:r>
              <a:rPr lang="en-US" sz="2000">
                <a:solidFill>
                  <a:srgbClr val="212121"/>
                </a:solidFill>
                <a:latin typeface="Abadi"/>
              </a:rPr>
              <a:t>SPACEXTABLE where substr</a:t>
            </a:r>
            <a:r>
              <a:rPr lang="en-US" sz="2000">
                <a:solidFill>
                  <a:srgbClr val="201449"/>
                </a:solidFill>
                <a:latin typeface="Abadi"/>
              </a:rPr>
              <a:t>(</a:t>
            </a:r>
            <a:r>
              <a:rPr lang="en-US" sz="2000">
                <a:solidFill>
                  <a:srgbClr val="212121"/>
                </a:solidFill>
                <a:latin typeface="Abadi"/>
              </a:rPr>
              <a:t>Date</a:t>
            </a:r>
            <a:r>
              <a:rPr lang="en-US" sz="2000">
                <a:solidFill>
                  <a:srgbClr val="201449"/>
                </a:solidFill>
                <a:latin typeface="Abadi"/>
              </a:rPr>
              <a:t>,0,5)</a:t>
            </a:r>
            <a:r>
              <a:rPr lang="en-US" sz="2000" b="1">
                <a:solidFill>
                  <a:srgbClr val="201449"/>
                </a:solidFill>
                <a:latin typeface="Abadi"/>
              </a:rPr>
              <a:t>==</a:t>
            </a:r>
            <a:r>
              <a:rPr lang="en-US" sz="2000">
                <a:solidFill>
                  <a:srgbClr val="201449"/>
                </a:solidFill>
                <a:latin typeface="Abadi"/>
              </a:rPr>
              <a:t>'2015'</a:t>
            </a:r>
            <a:r>
              <a:rPr lang="en-US" sz="2000" dirty="0">
                <a:solidFill>
                  <a:srgbClr val="212121"/>
                </a:solidFill>
                <a:latin typeface="Abadi"/>
              </a:rPr>
              <a:t> </a:t>
            </a:r>
            <a:r>
              <a:rPr lang="en-US" sz="2000" b="1">
                <a:solidFill>
                  <a:srgbClr val="201449"/>
                </a:solidFill>
                <a:latin typeface="Abadi"/>
              </a:rPr>
              <a:t>and</a:t>
            </a:r>
            <a:r>
              <a:rPr lang="en-US" sz="2000" dirty="0">
                <a:solidFill>
                  <a:srgbClr val="212121"/>
                </a:solidFill>
                <a:latin typeface="Abadi"/>
              </a:rPr>
              <a:t> </a:t>
            </a:r>
            <a:r>
              <a:rPr lang="en-US" sz="2000">
                <a:solidFill>
                  <a:srgbClr val="212121"/>
                </a:solidFill>
                <a:latin typeface="Abadi"/>
              </a:rPr>
              <a:t>Landing_Outcome</a:t>
            </a:r>
            <a:r>
              <a:rPr lang="en-US" sz="2000" b="1">
                <a:solidFill>
                  <a:srgbClr val="201449"/>
                </a:solidFill>
                <a:latin typeface="Abadi"/>
              </a:rPr>
              <a:t>=</a:t>
            </a:r>
            <a:r>
              <a:rPr lang="en-US" sz="2000">
                <a:solidFill>
                  <a:srgbClr val="201449"/>
                </a:solidFill>
                <a:latin typeface="Abadi"/>
              </a:rPr>
              <a:t>'Failure (drone ship)'</a:t>
            </a:r>
            <a:endParaRPr lang="en-US" sz="2000"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2AC725-83E7-8276-ADCB-9F2168BDC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DD593-A4FF-7C4F-6BDC-79E332A77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32" y="3841657"/>
            <a:ext cx="9793941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498560" cy="439616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latin typeface="Abadi"/>
              </a:rPr>
              <a:t>Results of Task 10: 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solidFill>
                  <a:srgbClr val="212121"/>
                </a:solidFill>
                <a:latin typeface="Abadi"/>
              </a:rPr>
              <a:t>sql select Landing_Outcome	</a:t>
            </a:r>
            <a:r>
              <a:rPr lang="en-US" sz="2000">
                <a:solidFill>
                  <a:srgbClr val="000000"/>
                </a:solidFill>
                <a:latin typeface="Abadi"/>
              </a:rPr>
              <a:t>,</a:t>
            </a:r>
            <a:r>
              <a:rPr lang="en-US" sz="2000">
                <a:solidFill>
                  <a:srgbClr val="212121"/>
                </a:solidFill>
                <a:latin typeface="Abadi"/>
              </a:rPr>
              <a:t> count</a:t>
            </a:r>
            <a:r>
              <a:rPr lang="en-US" sz="2000">
                <a:solidFill>
                  <a:srgbClr val="000000"/>
                </a:solidFill>
                <a:latin typeface="Abadi"/>
              </a:rPr>
              <a:t>(</a:t>
            </a:r>
            <a:r>
              <a:rPr lang="en-US" sz="2000" b="1">
                <a:solidFill>
                  <a:srgbClr val="000000"/>
                </a:solidFill>
                <a:latin typeface="Abadi"/>
              </a:rPr>
              <a:t>*</a:t>
            </a:r>
            <a:r>
              <a:rPr lang="en-US" sz="2000">
                <a:solidFill>
                  <a:srgbClr val="000000"/>
                </a:solidFill>
                <a:latin typeface="Abadi"/>
              </a:rPr>
              <a:t>)</a:t>
            </a:r>
            <a:r>
              <a:rPr lang="en-US" sz="2000" dirty="0">
                <a:solidFill>
                  <a:srgbClr val="212121"/>
                </a:solidFill>
                <a:latin typeface="Abadi"/>
              </a:rPr>
              <a:t>  </a:t>
            </a:r>
            <a:r>
              <a:rPr lang="en-US" sz="2000" b="1">
                <a:solidFill>
                  <a:srgbClr val="000000"/>
                </a:solidFill>
                <a:latin typeface="Abadi"/>
              </a:rPr>
              <a:t>from</a:t>
            </a:r>
            <a:r>
              <a:rPr lang="en-US" sz="2000">
                <a:solidFill>
                  <a:srgbClr val="212121"/>
                </a:solidFill>
                <a:latin typeface="Abadi"/>
              </a:rPr>
              <a:t> SPACEXTABLE where date between </a:t>
            </a:r>
            <a:r>
              <a:rPr lang="en-US" sz="2000">
                <a:solidFill>
                  <a:srgbClr val="000000"/>
                </a:solidFill>
                <a:latin typeface="Abadi"/>
              </a:rPr>
              <a:t>'2010-06-04'</a:t>
            </a:r>
            <a:r>
              <a:rPr lang="en-US" sz="2000" dirty="0">
                <a:solidFill>
                  <a:srgbClr val="212121"/>
                </a:solidFill>
                <a:latin typeface="Abadi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Abadi"/>
              </a:rPr>
              <a:t>and</a:t>
            </a:r>
            <a:r>
              <a:rPr lang="en-US" sz="2000" dirty="0">
                <a:solidFill>
                  <a:srgbClr val="212121"/>
                </a:solidFill>
                <a:latin typeface="Abadi"/>
              </a:rPr>
              <a:t> </a:t>
            </a:r>
            <a:r>
              <a:rPr lang="en-US" sz="2000">
                <a:solidFill>
                  <a:srgbClr val="000000"/>
                </a:solidFill>
                <a:latin typeface="Abadi"/>
              </a:rPr>
              <a:t>'2017-03-20'</a:t>
            </a:r>
            <a:r>
              <a:rPr lang="en-US" sz="2000">
                <a:solidFill>
                  <a:srgbClr val="212121"/>
                </a:solidFill>
                <a:latin typeface="Abadi"/>
              </a:rPr>
              <a:t> group by Landing_Outcome	 order by count</a:t>
            </a:r>
            <a:r>
              <a:rPr lang="en-US" sz="2000">
                <a:solidFill>
                  <a:srgbClr val="000000"/>
                </a:solidFill>
                <a:latin typeface="Abadi"/>
              </a:rPr>
              <a:t>(</a:t>
            </a:r>
            <a:r>
              <a:rPr lang="en-US" sz="2000" b="1">
                <a:solidFill>
                  <a:srgbClr val="000000"/>
                </a:solidFill>
                <a:latin typeface="Abadi"/>
              </a:rPr>
              <a:t>*</a:t>
            </a:r>
            <a:r>
              <a:rPr lang="en-US" sz="2000">
                <a:solidFill>
                  <a:srgbClr val="000000"/>
                </a:solidFill>
                <a:latin typeface="Abadi"/>
              </a:rPr>
              <a:t>)</a:t>
            </a:r>
            <a:r>
              <a:rPr lang="en-US" sz="2000" dirty="0">
                <a:solidFill>
                  <a:srgbClr val="212121"/>
                </a:solidFill>
                <a:latin typeface="Abadi"/>
              </a:rPr>
              <a:t>  </a:t>
            </a:r>
            <a:r>
              <a:rPr lang="en-US" sz="2000">
                <a:solidFill>
                  <a:srgbClr val="212121"/>
                </a:solidFill>
                <a:latin typeface="Abadi"/>
              </a:rPr>
              <a:t>desc </a:t>
            </a:r>
            <a:endParaRPr lang="en-US" sz="2000">
              <a:solidFill>
                <a:srgbClr val="000000"/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D3BD-2886-5318-6172-01CF1991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C0EE3-3BEC-C3F5-437B-6127A2A25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244" y="1193427"/>
            <a:ext cx="4139452" cy="537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D2534D-71DD-1642-2C08-9FFE15A9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b="1">
                <a:solidFill>
                  <a:schemeClr val="accent1"/>
                </a:solidFill>
                <a:latin typeface="Avenir Next LT Pro"/>
              </a:rPr>
              <a:t>Marking Launch Sites on the Map</a:t>
            </a:r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39A98-CDD5-A9ED-965B-9EC2EBA4F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EB6F2-0B7E-32A7-A12D-5A578642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609" y="1374210"/>
            <a:ext cx="93249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b="1">
                <a:solidFill>
                  <a:schemeClr val="accent1"/>
                </a:solidFill>
                <a:latin typeface="Abadi"/>
              </a:rPr>
              <a:t>Color-labeled launch outcomes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845306-8BB9-6BFB-61A7-F586A087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0AD98-D7E3-376A-505E-F751B0A58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82" y="1315061"/>
            <a:ext cx="86391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A3706-194F-6739-8483-C2C8ECC89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08883"/>
            <a:ext cx="5660840" cy="46228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>
                <a:solidFill>
                  <a:srgbClr val="201449"/>
                </a:solidFill>
                <a:latin typeface="Abadi"/>
              </a:rPr>
              <a:t>Space X advertises Falcon 9 rocket launches on its website with a cost of </a:t>
            </a:r>
            <a:r>
              <a:rPr lang="en-US" sz="1800" b="1">
                <a:solidFill>
                  <a:srgbClr val="201449"/>
                </a:solidFill>
                <a:latin typeface="Abadi"/>
              </a:rPr>
              <a:t>62 million dollars</a:t>
            </a:r>
            <a:r>
              <a:rPr lang="en-US" sz="1800">
                <a:solidFill>
                  <a:srgbClr val="201449"/>
                </a:solidFill>
                <a:latin typeface="Abadi"/>
              </a:rPr>
              <a:t>; other providers cost upward of </a:t>
            </a:r>
            <a:r>
              <a:rPr lang="en-US" sz="1800" b="1">
                <a:solidFill>
                  <a:srgbClr val="201449"/>
                </a:solidFill>
                <a:latin typeface="Abadi"/>
              </a:rPr>
              <a:t>165 million dollars</a:t>
            </a:r>
            <a:r>
              <a:rPr lang="en-US" sz="1800">
                <a:solidFill>
                  <a:srgbClr val="201449"/>
                </a:solidFill>
                <a:latin typeface="Abadi"/>
              </a:rPr>
              <a:t> each, much of the savings is because Space X can reuse the first stage. 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Problems you want to find answers</a:t>
            </a:r>
          </a:p>
          <a:p>
            <a:pPr marL="285750" indent="-285750">
              <a:lnSpc>
                <a:spcPct val="100000"/>
              </a:lnSpc>
              <a:buFont typeface="Arial,Sans-Serif"/>
            </a:pPr>
            <a:r>
              <a:rPr lang="en-US" sz="1800">
                <a:solidFill>
                  <a:srgbClr val="201449"/>
                </a:solidFill>
                <a:latin typeface="Abadi"/>
              </a:rPr>
              <a:t>determine the price of each launch for </a:t>
            </a:r>
            <a:r>
              <a:rPr lang="en-US" sz="1800" b="1">
                <a:solidFill>
                  <a:srgbClr val="201449"/>
                </a:solidFill>
                <a:latin typeface="Abadi"/>
              </a:rPr>
              <a:t>Space Y , that is competing with SpaceX.</a:t>
            </a:r>
            <a:endParaRPr lang="en-US" sz="180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00000"/>
              </a:lnSpc>
              <a:buFont typeface="Arial,Sans-Serif"/>
            </a:pPr>
            <a:r>
              <a:rPr lang="en-US" sz="1800">
                <a:solidFill>
                  <a:srgbClr val="201449"/>
                </a:solidFill>
                <a:latin typeface="Abadi"/>
              </a:rPr>
              <a:t>Gather information about SpaceX</a:t>
            </a:r>
            <a:endParaRPr lang="en-US" sz="180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00000"/>
              </a:lnSpc>
              <a:buFont typeface="Arial,Sans-Serif"/>
            </a:pPr>
            <a:r>
              <a:rPr lang="en-US" sz="1800">
                <a:solidFill>
                  <a:srgbClr val="201449"/>
                </a:solidFill>
                <a:latin typeface="Abadi"/>
              </a:rPr>
              <a:t>Creating dashboards for better insights</a:t>
            </a:r>
            <a:endParaRPr lang="en-US" sz="1800">
              <a:solidFill>
                <a:srgbClr val="000000"/>
              </a:solidFill>
              <a:latin typeface="Abadi"/>
            </a:endParaRPr>
          </a:p>
          <a:p>
            <a:pPr marL="285750" indent="-285750">
              <a:lnSpc>
                <a:spcPct val="100000"/>
              </a:lnSpc>
              <a:buFont typeface="Arial,Sans-Serif"/>
            </a:pPr>
            <a:r>
              <a:rPr lang="en-US" sz="1800">
                <a:solidFill>
                  <a:srgbClr val="201449"/>
                </a:solidFill>
                <a:latin typeface="Abadi"/>
              </a:rPr>
              <a:t>Whether SpaceX will reuse the first stage of Falcon 9 or not using machine learning</a:t>
            </a:r>
            <a:endParaRPr lang="en-US" sz="1800">
              <a:solidFill>
                <a:srgbClr val="000000"/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B80A6-53C3-E7EA-88B6-671B59F7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38" y="-314064"/>
            <a:ext cx="5044203" cy="72877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CC3179-3E6B-A39A-6B6E-C8C2A28F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7283"/>
            <a:ext cx="10692645" cy="144485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285750">
              <a:lnSpc>
                <a:spcPct val="110000"/>
              </a:lnSpc>
              <a:buFont typeface="Avenir Next LT Pro,Sans-Serif" panose="020B0604020202020204" pitchFamily="34" charset="0"/>
              <a:buChar char="+"/>
            </a:pPr>
            <a:r>
              <a:rPr lang="en-US" sz="1800">
                <a:latin typeface="Avenir Next LT Pro"/>
              </a:rPr>
              <a:t>KSC LC 39 A has the highest total success by launch site</a:t>
            </a:r>
            <a:endParaRPr lang="en-US" sz="1800">
              <a:solidFill>
                <a:srgbClr val="000000"/>
              </a:solidFill>
              <a:latin typeface="Avenir Next LT Pro"/>
            </a:endParaRPr>
          </a:p>
          <a:p>
            <a:pPr marL="285750">
              <a:lnSpc>
                <a:spcPct val="110000"/>
              </a:lnSpc>
              <a:buFont typeface="Avenir Next LT Pro,Sans-Serif" panose="020B0604020202020204" pitchFamily="34" charset="0"/>
              <a:buChar char="+"/>
            </a:pPr>
            <a:r>
              <a:rPr lang="en-US" sz="1800">
                <a:latin typeface="Avenir Next LT Pro"/>
              </a:rPr>
              <a:t>CCAFS SLC 40 has the least success by launch site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Success By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037491-C3C1-D076-290F-3BDC6B65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7FA44-A881-B186-4A15-1C380AB2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59" y="2911249"/>
            <a:ext cx="115538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348F106-35E5-9B38-9131-0B136DEBCD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34027" y="1938706"/>
            <a:ext cx="10551583" cy="4125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Success Launches for a particular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4855B4-C2C5-D99C-FC60-C7F699A3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7242" y="1376240"/>
            <a:ext cx="10395124" cy="181133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285750">
              <a:lnSpc>
                <a:spcPct val="110000"/>
              </a:lnSpc>
              <a:buFont typeface="Avenir Next LT Pro,Sans-Serif" panose="020B0604020202020204" pitchFamily="34" charset="0"/>
              <a:buChar char="+"/>
            </a:pPr>
            <a:r>
              <a:rPr lang="en-US" sz="1800">
                <a:solidFill>
                  <a:srgbClr val="000000"/>
                </a:solidFill>
                <a:latin typeface="Avenir Next LT Pro"/>
              </a:rPr>
              <a:t>Graph for Correlation between Payload and Success for all sites</a:t>
            </a:r>
            <a:endParaRPr lang="en-US" sz="1800" dirty="0">
              <a:solidFill>
                <a:srgbClr val="000000"/>
              </a:solidFill>
              <a:latin typeface="Avenir Next LT Pro"/>
            </a:endParaRPr>
          </a:p>
          <a:p>
            <a:pPr marL="285750">
              <a:lnSpc>
                <a:spcPct val="110000"/>
              </a:lnSpc>
              <a:buFont typeface="Avenir Next LT Pro,Sans-Serif" panose="020B0604020202020204" pitchFamily="34" charset="0"/>
              <a:buChar char="+"/>
            </a:pPr>
            <a:r>
              <a:rPr lang="en-US" sz="1800">
                <a:solidFill>
                  <a:srgbClr val="000000"/>
                </a:solidFill>
                <a:latin typeface="Avenir Next LT Pro"/>
              </a:rPr>
              <a:t>Made interactive using the filters of payload range and Launch sites drop down</a:t>
            </a:r>
            <a:endParaRPr lang="en-US" sz="1800" dirty="0">
              <a:solidFill>
                <a:srgbClr val="000000"/>
              </a:solidFill>
              <a:latin typeface="Avenir Next LT Pro"/>
            </a:endParaRPr>
          </a:p>
          <a:p>
            <a:pPr marL="285750">
              <a:lnSpc>
                <a:spcPct val="110000"/>
              </a:lnSpc>
              <a:buFont typeface="Avenir Next LT Pro,Sans-Serif" panose="020B0604020202020204" pitchFamily="34" charset="0"/>
              <a:buChar char="+"/>
            </a:pPr>
            <a:r>
              <a:rPr lang="en-US" sz="1800">
                <a:solidFill>
                  <a:srgbClr val="000000"/>
                </a:solidFill>
                <a:latin typeface="Avenir Next LT Pro"/>
              </a:rPr>
              <a:t>2k to 6k payload range has the highest amount of success rate</a:t>
            </a:r>
            <a:endParaRPr lang="en-US" sz="1800" dirty="0">
              <a:solidFill>
                <a:srgbClr val="000000"/>
              </a:solidFill>
              <a:latin typeface="Avenir Next LT Pro"/>
            </a:endParaRPr>
          </a:p>
          <a:p>
            <a:pPr marL="285750">
              <a:lnSpc>
                <a:spcPct val="110000"/>
              </a:lnSpc>
              <a:buFont typeface="Avenir Next LT Pro,Sans-Serif" panose="020B0604020202020204" pitchFamily="34" charset="0"/>
              <a:buChar char="+"/>
            </a:pPr>
            <a:r>
              <a:rPr lang="en-US" sz="1800">
                <a:solidFill>
                  <a:srgbClr val="000000"/>
                </a:solidFill>
                <a:latin typeface="Avenir Next LT Pro"/>
              </a:rPr>
              <a:t>FT Booster Version has the highest amount of success rate</a:t>
            </a:r>
            <a:endParaRPr lang="en-US" sz="1800" dirty="0">
              <a:solidFill>
                <a:srgbClr val="000000"/>
              </a:solidFill>
              <a:latin typeface="Avenir Next LT Pro"/>
            </a:endParaRPr>
          </a:p>
          <a:p>
            <a:pPr marL="285750">
              <a:lnSpc>
                <a:spcPct val="110000"/>
              </a:lnSpc>
              <a:buFont typeface="Avenir Next LT Pro,Sans-Serif" panose="020B0604020202020204" pitchFamily="34" charset="0"/>
              <a:buChar char="+"/>
            </a:pPr>
            <a:endParaRPr lang="en-US" sz="1800" dirty="0">
              <a:solidFill>
                <a:srgbClr val="000000"/>
              </a:solidFill>
              <a:latin typeface="Avenir Next LT Pro"/>
            </a:endParaRPr>
          </a:p>
          <a:p>
            <a:pPr marL="285750">
              <a:lnSpc>
                <a:spcPct val="110000"/>
              </a:lnSpc>
              <a:buFont typeface="Avenir Next LT Pro,Sans-Serif" panose="020B0604020202020204" pitchFamily="34" charset="0"/>
              <a:buChar char="+"/>
            </a:pPr>
            <a:endParaRPr lang="en-US" sz="1800" dirty="0">
              <a:solidFill>
                <a:srgbClr val="000000"/>
              </a:solidFill>
              <a:latin typeface="Avenir Next LT Pr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Correlation between Payload and Launch 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81A1E-90E2-0643-05B9-87B92AAA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AFEB8-0D69-D52E-1EDB-93E50A7DE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187212"/>
            <a:ext cx="12039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2D7AE-2440-45E0-15BC-68AFC426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72514"/>
            <a:ext cx="9843560" cy="981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KNN, SVM and Logistic Regression give the same accuracy of 83.33% 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48A67-E2B5-E1D0-023C-CCD1DAAA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19930-C255-8799-FC73-EB4C2E2B7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841" y="1835604"/>
            <a:ext cx="7626804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12811" y="1436914"/>
            <a:ext cx="3948017" cy="65473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Confusion Matrix for Logistic Regression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Confusion Matrix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7DCA-89F9-35E8-C019-6784702A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B9D40-762A-20E0-8224-44D7815C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04" y="2616654"/>
            <a:ext cx="3611335" cy="3224892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5B279D1-B2A3-EBA3-DC3A-496A7C7CFEDF}"/>
              </a:ext>
            </a:extLst>
          </p:cNvPr>
          <p:cNvSpPr txBox="1">
            <a:spLocks/>
          </p:cNvSpPr>
          <p:nvPr/>
        </p:nvSpPr>
        <p:spPr>
          <a:xfrm>
            <a:off x="4122811" y="1426028"/>
            <a:ext cx="3948017" cy="6547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Confusion Matrix for SVM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F30A893-DB16-E726-0311-EA93186508B2}"/>
              </a:ext>
            </a:extLst>
          </p:cNvPr>
          <p:cNvSpPr txBox="1">
            <a:spLocks/>
          </p:cNvSpPr>
          <p:nvPr/>
        </p:nvSpPr>
        <p:spPr>
          <a:xfrm>
            <a:off x="7813068" y="1426028"/>
            <a:ext cx="3948017" cy="6547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Confusion Matrix for KNN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AF999D-B7C6-BEFF-5FFC-451C8C616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604" y="2616654"/>
            <a:ext cx="3600450" cy="32248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1429D-AA42-89C1-B4CA-D9125D3A2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831" y="2506436"/>
            <a:ext cx="3814082" cy="333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689439"/>
            <a:ext cx="5261656" cy="434045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201449"/>
                </a:solidFill>
                <a:latin typeface="Abadi"/>
              </a:rPr>
              <a:t>KNN, SVM and Logistic Regression are the best performing models</a:t>
            </a:r>
            <a:endParaRPr lang="en-US" sz="2000">
              <a:solidFill>
                <a:srgbClr val="000000"/>
              </a:solidFill>
              <a:latin typeface="Abadi"/>
            </a:endParaRPr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201449"/>
                </a:solidFill>
                <a:latin typeface="Abadi"/>
              </a:rPr>
              <a:t>Flight Numbers are higher in CCAFS SLC 40 , with most of them being successful</a:t>
            </a:r>
            <a:endParaRPr lang="en-US" sz="2000">
              <a:solidFill>
                <a:srgbClr val="000000"/>
              </a:solidFill>
              <a:latin typeface="Abadi"/>
            </a:endParaRPr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201449"/>
                </a:solidFill>
                <a:latin typeface="Abadi"/>
              </a:rPr>
              <a:t>CCFAS SLC 40 AND KSC LC 39 A have the highest Payload Masses recorded</a:t>
            </a:r>
            <a:endParaRPr lang="en-US" sz="2000">
              <a:solidFill>
                <a:srgbClr val="000000"/>
              </a:solidFill>
              <a:latin typeface="Abadi"/>
            </a:endParaRPr>
          </a:p>
          <a:p>
            <a:pPr marL="285750">
              <a:lnSpc>
                <a:spcPct val="100000"/>
              </a:lnSpc>
            </a:pPr>
            <a:r>
              <a:rPr lang="en-US" sz="2000">
                <a:solidFill>
                  <a:srgbClr val="201449"/>
                </a:solidFill>
                <a:latin typeface="Abadi"/>
              </a:rPr>
              <a:t>KSC LC 39 A has the highest total success by launch site</a:t>
            </a:r>
            <a:endParaRPr lang="en-US" sz="2000">
              <a:solidFill>
                <a:srgbClr val="000000"/>
              </a:solidFill>
              <a:latin typeface="Abadi"/>
            </a:endParaRPr>
          </a:p>
          <a:p>
            <a:pPr marL="285750">
              <a:lnSpc>
                <a:spcPct val="100000"/>
              </a:lnSpc>
            </a:pPr>
            <a:r>
              <a:rPr lang="en-US" sz="2000">
                <a:solidFill>
                  <a:srgbClr val="201449"/>
                </a:solidFill>
                <a:latin typeface="Abadi"/>
              </a:rPr>
              <a:t>CCAFS SLC 40 has the least success by launch site</a:t>
            </a:r>
            <a:endParaRPr lang="en-US" sz="2000">
              <a:solidFill>
                <a:srgbClr val="000000"/>
              </a:solidFill>
              <a:latin typeface="Abadi"/>
            </a:endParaRPr>
          </a:p>
          <a:p>
            <a:pPr marL="285750">
              <a:lnSpc>
                <a:spcPct val="100000"/>
              </a:lnSpc>
            </a:pPr>
            <a:r>
              <a:rPr lang="en-US" sz="2000">
                <a:solidFill>
                  <a:srgbClr val="201449"/>
                </a:solidFill>
                <a:latin typeface="Abadi"/>
              </a:rPr>
              <a:t>2k to 6k payload range has the highest amount of success rate</a:t>
            </a:r>
            <a:endParaRPr lang="en-US" sz="2000">
              <a:solidFill>
                <a:srgbClr val="000000"/>
              </a:solidFill>
              <a:latin typeface="Abadi"/>
            </a:endParaRPr>
          </a:p>
          <a:p>
            <a:pPr marL="285750">
              <a:lnSpc>
                <a:spcPct val="100000"/>
              </a:lnSpc>
            </a:pPr>
            <a:r>
              <a:rPr lang="en-US" sz="2000">
                <a:solidFill>
                  <a:srgbClr val="201449"/>
                </a:solidFill>
                <a:latin typeface="Abadi"/>
              </a:rPr>
              <a:t>FT Booster Version has the highest amount of success rate</a:t>
            </a:r>
            <a:endParaRPr lang="en-US" sz="2000"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2780D4-DD1B-83D8-92F7-FDB9FFF1C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441BA9-BDBC-C90A-EA4F-A1D75B9FD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222" y="-892628"/>
            <a:ext cx="5566682" cy="76417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EC8DA3-F685-A634-292B-7677A8BCC667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44714413"/>
              </p:ext>
            </p:extLst>
          </p:nvPr>
        </p:nvGraphicFramePr>
        <p:xfrm>
          <a:off x="770011" y="1859522"/>
          <a:ext cx="10477969" cy="393585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07356">
                  <a:extLst>
                    <a:ext uri="{9D8B030D-6E8A-4147-A177-3AD203B41FA5}">
                      <a16:colId xmlns:a16="http://schemas.microsoft.com/office/drawing/2014/main" val="1340662862"/>
                    </a:ext>
                  </a:extLst>
                </a:gridCol>
                <a:gridCol w="6670613">
                  <a:extLst>
                    <a:ext uri="{9D8B030D-6E8A-4147-A177-3AD203B41FA5}">
                      <a16:colId xmlns:a16="http://schemas.microsoft.com/office/drawing/2014/main" val="578007900"/>
                    </a:ext>
                  </a:extLst>
                </a:gridCol>
              </a:tblGrid>
              <a:tr h="72543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00"/>
                        </a:lnSpc>
                      </a:pPr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Avenir Next LT Pro" panose="020B0504020202020204" pitchFamily="34" charset="0"/>
                        </a:rPr>
                        <a:t>Model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BE9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00"/>
                        </a:lnSpc>
                      </a:pPr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Avenir Next LT Pro" panose="020B0504020202020204" pitchFamily="34" charset="0"/>
                        </a:rPr>
                        <a:t>Best Parameters Chosen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BE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017352"/>
                  </a:ext>
                </a:extLst>
              </a:tr>
              <a:tr h="72543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Logistic Regression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'C'= 0.01, 'penalty'='l2', 'solver'= 'lbfgs'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033015"/>
                  </a:ext>
                </a:extLst>
              </a:tr>
              <a:tr h="72543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Support Vector Machine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'C'= 1.0, 'gamma'= 0.03162277660168379, 'kernel'= 'sigmoid'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481800"/>
                  </a:ext>
                </a:extLst>
              </a:tr>
              <a:tr h="1034127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Decision Tree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'criterion'='gini', 'max_depth'= 2, 'max_features'= 'sqrt', 'min_samples_leaf'= 1, 'min_samples_split'= 5, 'splitter'= 'random'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183134"/>
                  </a:ext>
                </a:extLst>
              </a:tr>
              <a:tr h="72543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K Nearest Neighbors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'algorithm'= 'auto', 'n_neighbors'= 10, 'p'= 1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179" marR="62179" marT="31090" marB="310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EB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117179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Appendix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97CAA5-CDE7-90A0-CBA5-13C80260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C56969-DE72-BE5B-F19A-2D94D3A15314}"/>
              </a:ext>
            </a:extLst>
          </p:cNvPr>
          <p:cNvSpPr txBox="1">
            <a:spLocks/>
          </p:cNvSpPr>
          <p:nvPr/>
        </p:nvSpPr>
        <p:spPr>
          <a:xfrm>
            <a:off x="837246" y="131185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1800">
                <a:solidFill>
                  <a:srgbClr val="0B49CB"/>
                </a:solidFill>
                <a:latin typeface="Abadi"/>
              </a:rPr>
              <a:t>Table of Comparison for Different Models and their Best Parameters Chosen using Grid Search CV</a:t>
            </a:r>
            <a:endParaRPr lang="en-US" sz="1800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2ACF66-CB9D-B191-B01B-1CF4F22896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Amruha Ahmed</a:t>
            </a:r>
          </a:p>
        </p:txBody>
      </p:sp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85F16-37E6-9788-C76C-023F037F5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Amruha Ahmed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CBE574-3348-3096-201C-22153105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web scraping and API's</a:t>
            </a:r>
            <a:endParaRPr lang="en-US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Data was processed using </a:t>
            </a:r>
            <a:r>
              <a:rPr lang="en-US" sz="7600" err="1">
                <a:solidFill>
                  <a:schemeClr val="bg2">
                    <a:lumMod val="50000"/>
                  </a:schemeClr>
                </a:solidFill>
                <a:latin typeface="Abadi"/>
              </a:rPr>
              <a:t>value_counts</a:t>
            </a: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( ) and functions of descriptive statistics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Models were built using Logistic Regression, KNN, SVM, Decision Tree. Grid Search was applied. Models were evaluated using accuracy, precision, recall, F1 Score and confusion matrix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Methodology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CF860-F3F6-B059-6D28-3CD855A3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How the datasets were collected?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 :https://api.spacexdata.com/v4/launches/past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: https://en.wikipedia.org/wiki/List_of_Falcon_9_and_Falcon_Heavy_launches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C9897-3947-98F3-A0F2-EC5FA4F1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73355" y="1789020"/>
            <a:ext cx="4987646" cy="4203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is obtained from Space X API :  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https://api.spacexdata.com/v4/launches/past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 to my .</a:t>
            </a:r>
            <a:r>
              <a:rPr lang="en-US" sz="20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ipynb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 notebook containing Data Collection using Space X API Code: 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https://github.com/AmruhaAhmed/IBM-Applied-Data-Science-Capstone-/blob/main/data%20collection%20using%20api.ipynb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2000">
              <a:latin typeface="Abadi"/>
            </a:endParaRPr>
          </a:p>
          <a:p>
            <a:endParaRPr lang="en-US" sz="2000"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10DAFE-E801-F908-48B5-5F318B01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z="1400" b="1" smtClean="0">
                <a:solidFill>
                  <a:srgbClr val="FFFFFF"/>
                </a:solidFill>
              </a:rPr>
              <a:t>8</a:t>
            </a:fld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53900A-0757-D768-83C7-CFBB443022F7}"/>
              </a:ext>
            </a:extLst>
          </p:cNvPr>
          <p:cNvSpPr/>
          <p:nvPr/>
        </p:nvSpPr>
        <p:spPr>
          <a:xfrm>
            <a:off x="5978391" y="1498097"/>
            <a:ext cx="5362350" cy="7000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AA6345-2D22-509B-CD70-D1FE74D7E3E7}"/>
              </a:ext>
            </a:extLst>
          </p:cNvPr>
          <p:cNvSpPr/>
          <p:nvPr/>
        </p:nvSpPr>
        <p:spPr>
          <a:xfrm>
            <a:off x="5978391" y="2730744"/>
            <a:ext cx="5362350" cy="7000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FA006A-FDD3-EA49-ED40-1CFBA5415E24}"/>
              </a:ext>
            </a:extLst>
          </p:cNvPr>
          <p:cNvSpPr/>
          <p:nvPr/>
        </p:nvSpPr>
        <p:spPr>
          <a:xfrm>
            <a:off x="6034419" y="3884949"/>
            <a:ext cx="5362350" cy="7000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D54BC7-D3FB-E1D3-72FA-E2DFB0E4E0C5}"/>
              </a:ext>
            </a:extLst>
          </p:cNvPr>
          <p:cNvSpPr/>
          <p:nvPr/>
        </p:nvSpPr>
        <p:spPr>
          <a:xfrm>
            <a:off x="6034420" y="5083979"/>
            <a:ext cx="5362350" cy="7000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4F0A3E-5F52-9916-711C-283AE70FF550}"/>
              </a:ext>
            </a:extLst>
          </p:cNvPr>
          <p:cNvSpPr txBox="1"/>
          <p:nvPr/>
        </p:nvSpPr>
        <p:spPr>
          <a:xfrm>
            <a:off x="6146402" y="1652107"/>
            <a:ext cx="49983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FFFFFF"/>
                </a:solidFill>
                <a:latin typeface="Avenir Next LT Pro"/>
              </a:rPr>
              <a:t>URL is used to target a specific endpoint of the API to get past launch data. </a:t>
            </a:r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AF575-7A91-9DE2-F28E-10F6E0CA75AD}"/>
              </a:ext>
            </a:extLst>
          </p:cNvPr>
          <p:cNvSpPr txBox="1"/>
          <p:nvPr/>
        </p:nvSpPr>
        <p:spPr>
          <a:xfrm>
            <a:off x="6101578" y="2817518"/>
            <a:ext cx="49983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FFFFFF"/>
                </a:solidFill>
                <a:latin typeface="Avenir Next LT Pro"/>
              </a:rPr>
              <a:t>perform a get request using the requests library to obtain the launch data</a:t>
            </a:r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03D55-819A-8718-53B0-4C25EB507469}"/>
              </a:ext>
            </a:extLst>
          </p:cNvPr>
          <p:cNvSpPr txBox="1"/>
          <p:nvPr/>
        </p:nvSpPr>
        <p:spPr>
          <a:xfrm>
            <a:off x="6101578" y="3971724"/>
            <a:ext cx="49983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FFFFFF"/>
                </a:solidFill>
                <a:latin typeface="Avenir Next LT Pro"/>
              </a:rPr>
              <a:t>Result is views using .</a:t>
            </a:r>
            <a:r>
              <a:rPr lang="en-US" sz="1400" b="1" err="1">
                <a:solidFill>
                  <a:srgbClr val="FFFFFF"/>
                </a:solidFill>
                <a:latin typeface="Avenir Next LT Pro"/>
              </a:rPr>
              <a:t>json</a:t>
            </a:r>
            <a:r>
              <a:rPr lang="en-US" sz="1400" b="1">
                <a:solidFill>
                  <a:srgbClr val="FFFFFF"/>
                </a:solidFill>
                <a:latin typeface="Avenir Next LT Pro"/>
              </a:rPr>
              <a:t>()</a:t>
            </a:r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68ECD3-8578-4153-D048-A1CD27BD155B}"/>
              </a:ext>
            </a:extLst>
          </p:cNvPr>
          <p:cNvSpPr txBox="1"/>
          <p:nvPr/>
        </p:nvSpPr>
        <p:spPr>
          <a:xfrm>
            <a:off x="6213637" y="5170754"/>
            <a:ext cx="4998326" cy="7817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400" b="1">
                <a:solidFill>
                  <a:srgbClr val="FFFFFF"/>
                </a:solidFill>
                <a:latin typeface="Avenir Next LT Pro"/>
              </a:rPr>
              <a:t>To convert JSON into pandas </a:t>
            </a:r>
            <a:r>
              <a:rPr lang="en-US" sz="1400" b="1" err="1">
                <a:solidFill>
                  <a:srgbClr val="FFFFFF"/>
                </a:solidFill>
                <a:latin typeface="Avenir Next LT Pro"/>
              </a:rPr>
              <a:t>dataframe</a:t>
            </a:r>
            <a:r>
              <a:rPr lang="en-US" sz="1400" b="1">
                <a:solidFill>
                  <a:srgbClr val="FFFFFF"/>
                </a:solidFill>
                <a:latin typeface="Avenir Next LT Pro"/>
              </a:rPr>
              <a:t>, </a:t>
            </a:r>
            <a:r>
              <a:rPr lang="en-US" sz="1400" b="1" err="1">
                <a:solidFill>
                  <a:srgbClr val="FFFFFF"/>
                </a:solidFill>
                <a:latin typeface="Avenir Next LT Pro"/>
              </a:rPr>
              <a:t>json_normalize</a:t>
            </a:r>
            <a:r>
              <a:rPr lang="en-US" sz="1400" b="1">
                <a:solidFill>
                  <a:srgbClr val="FFFFFF"/>
                </a:solidFill>
                <a:latin typeface="Avenir Next LT Pro"/>
              </a:rPr>
              <a:t>() is used</a:t>
            </a:r>
          </a:p>
          <a:p>
            <a:endParaRPr lang="en-US" sz="1400" b="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9842DF23-6912-724C-440E-F64CDE7C56BA}"/>
              </a:ext>
            </a:extLst>
          </p:cNvPr>
          <p:cNvSpPr/>
          <p:nvPr/>
        </p:nvSpPr>
        <p:spPr>
          <a:xfrm>
            <a:off x="8190535" y="2184142"/>
            <a:ext cx="574037" cy="602039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5C8BA0A-C743-B585-78D3-CFD156A5497A}"/>
              </a:ext>
            </a:extLst>
          </p:cNvPr>
          <p:cNvSpPr/>
          <p:nvPr/>
        </p:nvSpPr>
        <p:spPr>
          <a:xfrm>
            <a:off x="8190535" y="3349553"/>
            <a:ext cx="529214" cy="52359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3183DC82-0553-9565-DE5B-AA678BE5FCE3}"/>
              </a:ext>
            </a:extLst>
          </p:cNvPr>
          <p:cNvSpPr/>
          <p:nvPr/>
        </p:nvSpPr>
        <p:spPr>
          <a:xfrm>
            <a:off x="8145710" y="4582199"/>
            <a:ext cx="518008" cy="48998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25053"/>
            <a:ext cx="4324443" cy="445032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is obtained from Wikipedia 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https://en.wikipedia.org/wiki/List_of_Falcon_9_and_Falcon_Heavy_launches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 to my .ipynb notebook containing Data Collection using Web Scraping Code: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https://github.com/AmruhaAhmed/IBM-Applied-Data-Science-Capstone-/blob/main/data%20collection%20using%20web%20scraping.ipynb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242201"/>
            <a:ext cx="4858011" cy="997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- Web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94FAD-0ACE-AF37-4DC5-F9CA01A7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6AE60B-3D61-96E6-9C74-E7E875BEE1CF}"/>
              </a:ext>
            </a:extLst>
          </p:cNvPr>
          <p:cNvSpPr/>
          <p:nvPr/>
        </p:nvSpPr>
        <p:spPr>
          <a:xfrm>
            <a:off x="6020393" y="704782"/>
            <a:ext cx="5726374" cy="7280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B25AF1-3CE0-3DAC-532F-E1CB77D26074}"/>
              </a:ext>
            </a:extLst>
          </p:cNvPr>
          <p:cNvSpPr txBox="1"/>
          <p:nvPr/>
        </p:nvSpPr>
        <p:spPr>
          <a:xfrm>
            <a:off x="6188404" y="844792"/>
            <a:ext cx="5194339" cy="3780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Calibri"/>
                <a:cs typeface="Calibri"/>
              </a:rPr>
              <a:t>Beautiful Soup package is used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F2A63-D373-ABCB-6AE6-45B83F5F6FB5}"/>
              </a:ext>
            </a:extLst>
          </p:cNvPr>
          <p:cNvSpPr/>
          <p:nvPr/>
        </p:nvSpPr>
        <p:spPr>
          <a:xfrm>
            <a:off x="6051707" y="1926069"/>
            <a:ext cx="5726374" cy="7280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DF378-CBFD-0964-99FC-DD418E254318}"/>
              </a:ext>
            </a:extLst>
          </p:cNvPr>
          <p:cNvSpPr txBox="1"/>
          <p:nvPr/>
        </p:nvSpPr>
        <p:spPr>
          <a:xfrm>
            <a:off x="6219718" y="2066079"/>
            <a:ext cx="5194339" cy="3780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Calibri"/>
                <a:cs typeface="Calibri"/>
              </a:rPr>
              <a:t>Data is parsed from tables</a:t>
            </a:r>
            <a:endParaRPr lang="en-US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2F4DE4-EF3D-7BD3-964F-9EFFBB1A81CA}"/>
              </a:ext>
            </a:extLst>
          </p:cNvPr>
          <p:cNvSpPr/>
          <p:nvPr/>
        </p:nvSpPr>
        <p:spPr>
          <a:xfrm>
            <a:off x="6030830" y="3074288"/>
            <a:ext cx="5726374" cy="7280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235AF-4EA6-1A94-3AAD-B062DAFD3833}"/>
              </a:ext>
            </a:extLst>
          </p:cNvPr>
          <p:cNvSpPr txBox="1"/>
          <p:nvPr/>
        </p:nvSpPr>
        <p:spPr>
          <a:xfrm>
            <a:off x="6198841" y="3214298"/>
            <a:ext cx="5194339" cy="3780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Calibri"/>
                <a:cs typeface="Calibri"/>
              </a:rPr>
              <a:t>Data converted into pandas dataframe</a:t>
            </a:r>
            <a:endParaRPr lang="en-US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92548F-9390-7562-36FE-364F123C5916}"/>
              </a:ext>
            </a:extLst>
          </p:cNvPr>
          <p:cNvSpPr/>
          <p:nvPr/>
        </p:nvSpPr>
        <p:spPr>
          <a:xfrm>
            <a:off x="6062145" y="4295575"/>
            <a:ext cx="5726374" cy="7280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83F34D-B5F3-84CC-B130-592B53DCA836}"/>
              </a:ext>
            </a:extLst>
          </p:cNvPr>
          <p:cNvSpPr txBox="1"/>
          <p:nvPr/>
        </p:nvSpPr>
        <p:spPr>
          <a:xfrm>
            <a:off x="6230155" y="4435586"/>
            <a:ext cx="5194339" cy="3780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Calibri"/>
                <a:cs typeface="Calibri"/>
              </a:rPr>
              <a:t>Instances of falcon 1 are removed</a:t>
            </a:r>
            <a:endParaRPr lang="en-US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EF9BCE-CA22-E135-57F4-578D4D0B1A01}"/>
              </a:ext>
            </a:extLst>
          </p:cNvPr>
          <p:cNvSpPr/>
          <p:nvPr/>
        </p:nvSpPr>
        <p:spPr>
          <a:xfrm>
            <a:off x="6051706" y="5454232"/>
            <a:ext cx="5726374" cy="7280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1696EF-40DF-23B0-94D7-58140FADEDEC}"/>
              </a:ext>
            </a:extLst>
          </p:cNvPr>
          <p:cNvSpPr txBox="1"/>
          <p:nvPr/>
        </p:nvSpPr>
        <p:spPr>
          <a:xfrm>
            <a:off x="6219716" y="5594244"/>
            <a:ext cx="5194339" cy="3780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Calibri"/>
                <a:cs typeface="Calibri"/>
              </a:rPr>
              <a:t>Null values of Pyaload Mass are filled</a:t>
            </a:r>
            <a:endParaRPr lang="en-US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7D0DF43-F93E-D994-6869-0437ABC1A5DF}"/>
              </a:ext>
            </a:extLst>
          </p:cNvPr>
          <p:cNvSpPr/>
          <p:nvPr/>
        </p:nvSpPr>
        <p:spPr>
          <a:xfrm>
            <a:off x="8400548" y="1428093"/>
            <a:ext cx="658043" cy="46203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1295A8E-B1A6-E672-BF18-73A01D1B47EF}"/>
              </a:ext>
            </a:extLst>
          </p:cNvPr>
          <p:cNvSpPr/>
          <p:nvPr/>
        </p:nvSpPr>
        <p:spPr>
          <a:xfrm>
            <a:off x="8400547" y="2753763"/>
            <a:ext cx="658043" cy="46203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E880142E-4374-8434-A98F-39B4F6EEC7C4}"/>
              </a:ext>
            </a:extLst>
          </p:cNvPr>
          <p:cNvSpPr/>
          <p:nvPr/>
        </p:nvSpPr>
        <p:spPr>
          <a:xfrm>
            <a:off x="8400547" y="3797599"/>
            <a:ext cx="658043" cy="46203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4B120BF2-9B68-00B7-286E-EF8C69B8FB77}"/>
              </a:ext>
            </a:extLst>
          </p:cNvPr>
          <p:cNvSpPr/>
          <p:nvPr/>
        </p:nvSpPr>
        <p:spPr>
          <a:xfrm>
            <a:off x="8452739" y="4998010"/>
            <a:ext cx="658043" cy="46203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f80a141d-92ca-4d3d-9308-f7e7b1d44ce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48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revision>423</cp:revision>
  <dcterms:created xsi:type="dcterms:W3CDTF">2021-04-29T18:58:34Z</dcterms:created>
  <dcterms:modified xsi:type="dcterms:W3CDTF">2024-10-15T13:03:38Z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